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8"/>
  </p:notesMasterIdLst>
  <p:sldIdLst>
    <p:sldId id="273" r:id="rId5"/>
    <p:sldId id="278" r:id="rId6"/>
    <p:sldId id="262" r:id="rId7"/>
    <p:sldId id="283" r:id="rId8"/>
    <p:sldId id="284" r:id="rId9"/>
    <p:sldId id="285" r:id="rId10"/>
    <p:sldId id="292" r:id="rId11"/>
    <p:sldId id="293" r:id="rId12"/>
    <p:sldId id="294" r:id="rId13"/>
    <p:sldId id="295" r:id="rId14"/>
    <p:sldId id="296" r:id="rId15"/>
    <p:sldId id="298" r:id="rId16"/>
    <p:sldId id="286" r:id="rId17"/>
  </p:sldIdLst>
  <p:sldSz cx="9144000" cy="5143500" type="screen16x9"/>
  <p:notesSz cx="7099300" cy="102346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rs Johansson" initials="LJ" lastIdx="0" clrIdx="0">
    <p:extLst>
      <p:ext uri="{19B8F6BF-5375-455C-9EA6-DF929625EA0E}">
        <p15:presenceInfo xmlns:p15="http://schemas.microsoft.com/office/powerpoint/2012/main" userId="S-1-5-21-1957994488-287218729-725345543-91963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B002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ED2606-E6E9-4277-BAE2-FA782BDCFACE}" v="6" dt="2021-01-27T11:32:29.48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520" autoAdjust="0"/>
    <p:restoredTop sz="83297" autoAdjust="0"/>
  </p:normalViewPr>
  <p:slideViewPr>
    <p:cSldViewPr snapToGrid="0" snapToObjects="1">
      <p:cViewPr varScale="1">
        <p:scale>
          <a:sx n="126" d="100"/>
          <a:sy n="126" d="100"/>
        </p:scale>
        <p:origin x="1314" y="12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28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Relationship Id="rId27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ars Johansson" userId="f2ae33bb-990f-4100-8e10-e6bdcda428dc" providerId="ADAL" clId="{C3ED2606-E6E9-4277-BAE2-FA782BDCFACE}"/>
    <pc:docChg chg="undo custSel modSld">
      <pc:chgData name="Lars Johansson" userId="f2ae33bb-990f-4100-8e10-e6bdcda428dc" providerId="ADAL" clId="{C3ED2606-E6E9-4277-BAE2-FA782BDCFACE}" dt="2021-01-27T11:32:29.480" v="16"/>
      <pc:docMkLst>
        <pc:docMk/>
      </pc:docMkLst>
      <pc:sldChg chg="modSp mod">
        <pc:chgData name="Lars Johansson" userId="f2ae33bb-990f-4100-8e10-e6bdcda428dc" providerId="ADAL" clId="{C3ED2606-E6E9-4277-BAE2-FA782BDCFACE}" dt="2021-01-27T11:32:09.633" v="14" actId="20577"/>
        <pc:sldMkLst>
          <pc:docMk/>
          <pc:sldMk cId="2233534846" sldId="278"/>
        </pc:sldMkLst>
        <pc:spChg chg="mod">
          <ac:chgData name="Lars Johansson" userId="f2ae33bb-990f-4100-8e10-e6bdcda428dc" providerId="ADAL" clId="{C3ED2606-E6E9-4277-BAE2-FA782BDCFACE}" dt="2021-01-27T11:32:09.633" v="14" actId="20577"/>
          <ac:spMkLst>
            <pc:docMk/>
            <pc:sldMk cId="2233534846" sldId="278"/>
            <ac:spMk id="6" creationId="{00000000-0000-0000-0000-000000000000}"/>
          </ac:spMkLst>
        </pc:spChg>
      </pc:sldChg>
      <pc:sldChg chg="modAnim">
        <pc:chgData name="Lars Johansson" userId="f2ae33bb-990f-4100-8e10-e6bdcda428dc" providerId="ADAL" clId="{C3ED2606-E6E9-4277-BAE2-FA782BDCFACE}" dt="2021-01-27T11:32:29.480" v="16"/>
        <pc:sldMkLst>
          <pc:docMk/>
          <pc:sldMk cId="2639453581" sldId="291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DCB2FA3B-FB1A-744E-AC9C-1D77D3E304CB}" type="datetimeFigureOut">
              <a:rPr lang="en-US" smtClean="0"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/>
          <a:lstStyle/>
          <a:p>
            <a:pPr lvl="0"/>
            <a:r>
              <a:rPr lang="sv-SE"/>
              <a:t>Click to edit Master text styles</a:t>
            </a:r>
          </a:p>
          <a:p>
            <a:pPr lvl="1"/>
            <a:r>
              <a:rPr lang="sv-SE"/>
              <a:t>Second level</a:t>
            </a:r>
          </a:p>
          <a:p>
            <a:pPr lvl="2"/>
            <a:r>
              <a:rPr lang="sv-SE"/>
              <a:t>Third level</a:t>
            </a:r>
          </a:p>
          <a:p>
            <a:pPr lvl="3"/>
            <a:r>
              <a:rPr lang="sv-SE"/>
              <a:t>Fourth level</a:t>
            </a:r>
          </a:p>
          <a:p>
            <a:pPr lvl="4"/>
            <a:r>
              <a:rPr lang="sv-S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221E07B-78B8-0A41-A6FD-B2454DDAA9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918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88066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21E07B-78B8-0A41-A6FD-B2454DDAA9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7412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rgbClr val="000000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CACFC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w/ covering imag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8556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56721"/>
            <a:ext cx="4038600" cy="2937901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50"/>
            </a:lvl4pPr>
            <a:lvl5pPr>
              <a:defRPr sz="105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986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2098"/>
            <a:ext cx="4040188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01920"/>
            <a:ext cx="4040188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622098"/>
            <a:ext cx="4041775" cy="479822"/>
          </a:xfrm>
        </p:spPr>
        <p:txBody>
          <a:bodyPr anchor="b">
            <a:normAutofit/>
          </a:bodyPr>
          <a:lstStyle>
            <a:lvl1pPr marL="0" indent="0">
              <a:buNone/>
              <a:defRPr sz="1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01920"/>
            <a:ext cx="4041775" cy="2492702"/>
          </a:xfrm>
        </p:spPr>
        <p:txBody>
          <a:bodyPr>
            <a:normAutofit/>
          </a:bodyPr>
          <a:lstStyle>
            <a:lvl1pPr>
              <a:defRPr sz="1200"/>
            </a:lvl1pPr>
            <a:lvl2pPr>
              <a:defRPr sz="1100"/>
            </a:lvl2pPr>
            <a:lvl3pPr>
              <a:defRPr sz="1050"/>
            </a:lvl3pPr>
            <a:lvl4pPr>
              <a:defRPr sz="1000"/>
            </a:lvl4pPr>
            <a:lvl5pPr>
              <a:defRPr sz="10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No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876549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MAU Logo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3525837" y="1194061"/>
            <a:ext cx="2092325" cy="2462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 algn="ctr">
              <a:buNone/>
              <a:defRPr sz="100">
                <a:solidFill>
                  <a:schemeClr val="bg1"/>
                </a:solidFill>
              </a:defRPr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36124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v-SE" noProof="0"/>
              <a:t>Klicka här för att ändra format på bakgrundstexten</a:t>
            </a: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9799" y="910853"/>
            <a:ext cx="5391655" cy="2081821"/>
          </a:xfrm>
        </p:spPr>
        <p:txBody>
          <a:bodyPr anchor="b" anchorCtr="0"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9800" y="3206986"/>
            <a:ext cx="5391654" cy="1314450"/>
          </a:xfrm>
        </p:spPr>
        <p:txBody>
          <a:bodyPr>
            <a:norm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v-SE" noProof="0"/>
              <a:t>Klicka här för att ändra format på underrubrik i bakgrunden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849313" y="4536032"/>
            <a:ext cx="5392737" cy="346075"/>
          </a:xfrm>
        </p:spPr>
        <p:txBody>
          <a:bodyPr anchor="b" anchorCtr="0">
            <a:normAutofit/>
          </a:bodyPr>
          <a:lstStyle>
            <a:lvl1pPr marL="0" indent="0">
              <a:buNone/>
              <a:defRPr sz="1000">
                <a:solidFill>
                  <a:srgbClr val="FFFFFF"/>
                </a:solidFill>
              </a:defRPr>
            </a:lvl1pPr>
          </a:lstStyle>
          <a:p>
            <a:pPr lvl="0"/>
            <a:r>
              <a:rPr lang="sv-SE" noProof="0"/>
              <a:t>Additional info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941498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, Content an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8511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511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884613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  <p:sp>
        <p:nvSpPr>
          <p:cNvPr id="6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1177394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Content and image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22935" y="0"/>
            <a:ext cx="2627485" cy="1457119"/>
          </a:xfrm>
        </p:spPr>
        <p:txBody>
          <a:bodyPr anchor="b" anchorCtr="0"/>
          <a:lstStyle>
            <a:lvl1pPr>
              <a:defRPr sz="2000"/>
            </a:lvl1pPr>
          </a:lstStyle>
          <a:p>
            <a:r>
              <a:rPr lang="sv-SE" noProof="0"/>
              <a:t>Klicka här för att ändra format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22935" y="1689118"/>
            <a:ext cx="2627485" cy="2880000"/>
          </a:xfrm>
        </p:spPr>
        <p:txBody>
          <a:bodyPr>
            <a:normAutofit/>
          </a:bodyPr>
          <a:lstStyle>
            <a:lvl1pPr>
              <a:defRPr sz="1100"/>
            </a:lvl1pPr>
            <a:lvl2pPr>
              <a:defRPr sz="105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9387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 noProof="0"/>
              <a:t>Klicka på ikonen för att lägga till en bild</a:t>
            </a:r>
          </a:p>
        </p:txBody>
      </p:sp>
    </p:spTree>
    <p:extLst>
      <p:ext uri="{BB962C8B-B14F-4D97-AF65-F5344CB8AC3E}">
        <p14:creationId xmlns:p14="http://schemas.microsoft.com/office/powerpoint/2010/main" val="1855714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vering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</p:spPr>
        <p:txBody>
          <a:bodyPr anchor="ctr" anchorCtr="0"/>
          <a:lstStyle>
            <a:lvl1pPr marL="0" indent="0" algn="ctr">
              <a:buNone/>
              <a:defRPr/>
            </a:lvl1pPr>
          </a:lstStyle>
          <a:p>
            <a:r>
              <a:rPr lang="sv-SE"/>
              <a:t>Klicka på ikonen för att lägga till en bild</a:t>
            </a:r>
            <a:endParaRPr lang="en-US" dirty="0"/>
          </a:p>
        </p:txBody>
      </p:sp>
      <p:sp>
        <p:nvSpPr>
          <p:cNvPr id="10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/>
              <a:t>Klicka på ikonen för att lägga till en ClipArt-bild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4862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32000" y="599870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/>
            </a:lvl1pPr>
            <a:lvl2pPr marL="0" indent="0" algn="ctr">
              <a:spcBef>
                <a:spcPts val="1200"/>
              </a:spcBef>
              <a:buNone/>
              <a:defRPr/>
            </a:lvl2pPr>
            <a:lvl3pPr marL="0" indent="0" algn="ctr">
              <a:spcBef>
                <a:spcPts val="1200"/>
              </a:spcBef>
              <a:buNone/>
              <a:defRPr/>
            </a:lvl3pPr>
            <a:lvl4pPr marL="0" indent="0" algn="ctr">
              <a:spcBef>
                <a:spcPts val="1200"/>
              </a:spcBef>
              <a:buNone/>
              <a:defRPr/>
            </a:lvl4pPr>
            <a:lvl5pPr marL="0" indent="0" algn="ctr">
              <a:spcBef>
                <a:spcPts val="1200"/>
              </a:spcBef>
              <a:buNone/>
              <a:defRPr/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</p:spTree>
    <p:extLst>
      <p:ext uri="{BB962C8B-B14F-4D97-AF65-F5344CB8AC3E}">
        <p14:creationId xmlns:p14="http://schemas.microsoft.com/office/powerpoint/2010/main" val="2058280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g text Colored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3094" y="593978"/>
            <a:ext cx="6480000" cy="3644642"/>
          </a:xfrm>
        </p:spPr>
        <p:txBody>
          <a:bodyPr anchor="ctr" anchorCtr="0"/>
          <a:lstStyle>
            <a:lvl1pPr marL="0" indent="0" algn="ctr">
              <a:spcBef>
                <a:spcPts val="1200"/>
              </a:spcBef>
              <a:buNone/>
              <a:defRPr sz="28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</p:spTree>
    <p:extLst>
      <p:ext uri="{BB962C8B-B14F-4D97-AF65-F5344CB8AC3E}">
        <p14:creationId xmlns:p14="http://schemas.microsoft.com/office/powerpoint/2010/main" val="3889700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extboxes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ipArt Placeholder 7"/>
          <p:cNvSpPr>
            <a:spLocks noGrp="1"/>
          </p:cNvSpPr>
          <p:nvPr>
            <p:ph type="clipArt" sz="quarter" idx="11"/>
          </p:nvPr>
        </p:nvSpPr>
        <p:spPr>
          <a:xfrm>
            <a:off x="7595866" y="4528090"/>
            <a:ext cx="1247016" cy="410400"/>
          </a:xfrm>
          <a:blipFill rotWithShape="1">
            <a:blip r:embed="rId2"/>
            <a:stretch>
              <a:fillRect/>
            </a:stretch>
          </a:blipFill>
        </p:spPr>
        <p:txBody>
          <a:bodyPr>
            <a:normAutofit/>
          </a:bodyPr>
          <a:lstStyle>
            <a:lvl1pPr marL="0" indent="0">
              <a:buNone/>
              <a:defRPr sz="100">
                <a:solidFill>
                  <a:srgbClr val="FFFFFF"/>
                </a:solidFill>
              </a:defRPr>
            </a:lvl1pPr>
          </a:lstStyle>
          <a:p>
            <a:r>
              <a:rPr lang="sv-SE" noProof="0"/>
              <a:t>Klicka på ikonen för att lägga till en ClipArt-bild</a:t>
            </a:r>
          </a:p>
        </p:txBody>
      </p:sp>
      <p:sp>
        <p:nvSpPr>
          <p:cNvPr id="7" name="Content Placeholder 2"/>
          <p:cNvSpPr>
            <a:spLocks noGrp="1"/>
          </p:cNvSpPr>
          <p:nvPr>
            <p:ph idx="12" hasCustomPrompt="1"/>
          </p:nvPr>
        </p:nvSpPr>
        <p:spPr>
          <a:xfrm>
            <a:off x="3781936" y="1683884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3" hasCustomPrompt="1"/>
          </p:nvPr>
        </p:nvSpPr>
        <p:spPr>
          <a:xfrm>
            <a:off x="3928468" y="2375926"/>
            <a:ext cx="1462642" cy="764191"/>
          </a:xfrm>
          <a:solidFill>
            <a:schemeClr val="accent3"/>
          </a:solidFill>
        </p:spPr>
        <p:txBody>
          <a:bodyPr wrap="square" lIns="216000" tIns="108000" rIns="216000" bIns="90000" anchor="ctr" anchorCtr="1">
            <a:spAutoFit/>
          </a:bodyPr>
          <a:lstStyle>
            <a:lvl1pPr marL="0" indent="0" algn="ctr">
              <a:lnSpc>
                <a:spcPct val="90000"/>
              </a:lnSpc>
              <a:spcBef>
                <a:spcPts val="1200"/>
              </a:spcBef>
              <a:buNone/>
              <a:defRPr sz="4000" b="1">
                <a:solidFill>
                  <a:schemeClr val="bg1"/>
                </a:solidFill>
              </a:defRPr>
            </a:lvl1pPr>
            <a:lvl2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2pPr>
            <a:lvl3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3pPr>
            <a:lvl4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4pPr>
            <a:lvl5pPr marL="0" indent="0" algn="ctr">
              <a:spcBef>
                <a:spcPts val="1200"/>
              </a:spcBef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sv-SE" noProof="0"/>
              <a:t>XXX</a:t>
            </a:r>
          </a:p>
        </p:txBody>
      </p:sp>
    </p:spTree>
    <p:extLst>
      <p:ext uri="{BB962C8B-B14F-4D97-AF65-F5344CB8AC3E}">
        <p14:creationId xmlns:p14="http://schemas.microsoft.com/office/powerpoint/2010/main" val="3746283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9" grpId="0" animBg="1">
        <p:tmplLst>
          <p:tmpl>
            <p:tnLst>
              <p:par>
                <p:cTn presetID="10" presetClass="entr" presetSubtype="0" fill="hold" nodeType="after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32000" y="599869"/>
            <a:ext cx="64800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sv-SE" noProof="0"/>
              <a:t>Klicka här för att ändra format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2000" y="1689118"/>
            <a:ext cx="6480000" cy="2880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 noProof="0"/>
              <a:t>Klicka här för att ändra format på bakgrundstexten</a:t>
            </a:r>
          </a:p>
          <a:p>
            <a:pPr lvl="1"/>
            <a:r>
              <a:rPr lang="sv-SE" noProof="0"/>
              <a:t>Nivå två</a:t>
            </a:r>
          </a:p>
          <a:p>
            <a:pPr lvl="2"/>
            <a:r>
              <a:rPr lang="sv-SE" noProof="0"/>
              <a:t>Nivå tre</a:t>
            </a:r>
          </a:p>
          <a:p>
            <a:pPr lvl="3"/>
            <a:r>
              <a:rPr lang="sv-SE" noProof="0"/>
              <a:t>Nivå fyra</a:t>
            </a:r>
          </a:p>
          <a:p>
            <a:pPr lvl="4"/>
            <a:r>
              <a:rPr lang="sv-SE" noProof="0"/>
              <a:t>Nivå fem</a:t>
            </a:r>
          </a:p>
        </p:txBody>
      </p:sp>
      <p:pic>
        <p:nvPicPr>
          <p:cNvPr id="7" name="Picture 6" descr="MAU.pdf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6422" y="4528470"/>
            <a:ext cx="1245460" cy="4100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72" r:id="rId2"/>
    <p:sldLayoutId id="2147493457" r:id="rId3"/>
    <p:sldLayoutId id="2147493469" r:id="rId4"/>
    <p:sldLayoutId id="2147493470" r:id="rId5"/>
    <p:sldLayoutId id="2147493471" r:id="rId6"/>
    <p:sldLayoutId id="2147493467" r:id="rId7"/>
    <p:sldLayoutId id="2147493468" r:id="rId8"/>
    <p:sldLayoutId id="2147493491" r:id="rId9"/>
    <p:sldLayoutId id="2147493474" r:id="rId10"/>
    <p:sldLayoutId id="2147493459" r:id="rId11"/>
    <p:sldLayoutId id="2147493460" r:id="rId12"/>
    <p:sldLayoutId id="2147493462" r:id="rId13"/>
    <p:sldLayoutId id="2147493473" r:id="rId14"/>
    <p:sldLayoutId id="2147493490" r:id="rId15"/>
    <p:sldLayoutId id="2147493463" r:id="rId16"/>
  </p:sldLayoutIdLst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000" indent="-180000" algn="l" defTabSz="457200" rtl="0" eaLnBrk="1" latinLnBrk="0" hangingPunct="1">
        <a:lnSpc>
          <a:spcPct val="110000"/>
        </a:lnSpc>
        <a:spcBef>
          <a:spcPts val="12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40000" indent="-180000" algn="l" defTabSz="457200" rtl="0" eaLnBrk="1" latinLnBrk="0" hangingPunct="1">
        <a:lnSpc>
          <a:spcPct val="110000"/>
        </a:lnSpc>
        <a:spcBef>
          <a:spcPts val="800"/>
        </a:spcBef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900000" indent="-180000" algn="l" defTabSz="457200" rtl="0" eaLnBrk="1" latinLnBrk="0" hangingPunct="1">
        <a:lnSpc>
          <a:spcPct val="110000"/>
        </a:lnSpc>
        <a:spcBef>
          <a:spcPts val="600"/>
        </a:spcBef>
        <a:buFont typeface="Arial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–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620000" indent="-180000" algn="l" defTabSz="457200" rtl="0" eaLnBrk="1" latinLnBrk="0" hangingPunct="1">
        <a:lnSpc>
          <a:spcPct val="110000"/>
        </a:lnSpc>
        <a:spcBef>
          <a:spcPts val="400"/>
        </a:spcBef>
        <a:buFont typeface="Arial"/>
        <a:buChar char="»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9144000" cy="5180202"/>
          </a:xfrm>
          <a:prstGeom prst="rect">
            <a:avLst/>
          </a:prstGeom>
        </p:spPr>
      </p:pic>
      <p:pic>
        <p:nvPicPr>
          <p:cNvPr id="5" name="Bildobjekt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574" y="2108421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34185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Delad entreprenad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Beställaren anlitar olika entreprenörer som ansvarar för sin del av byggnationen (t ex värme, vatten, stomme, mark, installationer osv.).</a:t>
            </a:r>
          </a:p>
          <a:p>
            <a:r>
              <a:rPr lang="sv-SE" dirty="0" smtClean="0"/>
              <a:t>Flera entreprenörer jobbar samtidigt på arbetsplatsen.</a:t>
            </a:r>
          </a:p>
          <a:p>
            <a:r>
              <a:rPr lang="sv-SE" dirty="0" smtClean="0"/>
              <a:t>Handlar beställaren varje entreprenör och står för samordningen.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1550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Generalentreprenad (typ av utförandeentreprenad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Huvudentreprenören (generalentreprenör)</a:t>
            </a:r>
          </a:p>
          <a:p>
            <a:r>
              <a:rPr lang="sv-SE" dirty="0" smtClean="0"/>
              <a:t>Svarar för samordning och planering.</a:t>
            </a:r>
          </a:p>
          <a:p>
            <a:r>
              <a:rPr lang="sv-SE" dirty="0" smtClean="0"/>
              <a:t>Huvudentreprenören handlas upp av beställaren och har den fortsatta kontakten med beställaren.</a:t>
            </a:r>
          </a:p>
          <a:p>
            <a:r>
              <a:rPr lang="sv-SE" dirty="0" smtClean="0"/>
              <a:t>Huvudentreprenören handlar underentreprenörer.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623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PPP (POS)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Private Public Partnership (Privat Offentlig Samverkan)</a:t>
            </a:r>
          </a:p>
          <a:p>
            <a:r>
              <a:rPr lang="sv-SE" dirty="0" smtClean="0"/>
              <a:t>En privat aktör och en offentlig beställare går ihop och samfinansierar ett uppdrag.</a:t>
            </a:r>
          </a:p>
          <a:p>
            <a:r>
              <a:rPr lang="sv-SE" dirty="0" smtClean="0"/>
              <a:t>Man delar på kostnader och intäkter under en viss period och sedan överlämnas anläggningen till beställaren.</a:t>
            </a:r>
          </a:p>
          <a:p>
            <a:r>
              <a:rPr lang="sv-SE" dirty="0" smtClean="0"/>
              <a:t>Vanligt vid introduktion ny teknik.</a:t>
            </a:r>
          </a:p>
          <a:p>
            <a:r>
              <a:rPr lang="sv-SE" dirty="0" err="1" smtClean="0"/>
              <a:t>Øresundsbron</a:t>
            </a:r>
            <a:r>
              <a:rPr lang="sv-SE" dirty="0" smtClean="0"/>
              <a:t>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5457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Prismodeller i konsult/entreprenad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Fast pris</a:t>
            </a:r>
          </a:p>
          <a:p>
            <a:r>
              <a:rPr lang="sv-SE" dirty="0" smtClean="0"/>
              <a:t>Löpande räkning (à priser)</a:t>
            </a:r>
          </a:p>
          <a:p>
            <a:r>
              <a:rPr lang="sv-SE" dirty="0" smtClean="0"/>
              <a:t>Samtliga prismodeller kan då kopplas ihop med milstolpar (fast vanligast med fast pris). Måste vara kopplad till tidplan och betalplan.</a:t>
            </a:r>
          </a:p>
          <a:p>
            <a:r>
              <a:rPr lang="sv-SE" dirty="0" smtClean="0"/>
              <a:t>Löpande räkning ersätts alltid efter utfört arbete. 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68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1920x1080_10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smtClean="0"/>
              <a:t>Olika entreprenadtyper</a:t>
            </a:r>
            <a:endParaRPr lang="sv-SE" sz="4000" noProof="0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v-SE" noProof="0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sv-SE" noProof="0" dirty="0"/>
              <a:t>Lars Johansson </a:t>
            </a:r>
            <a:r>
              <a:rPr lang="sv-SE" dirty="0" smtClean="0"/>
              <a:t>2022-09-05</a:t>
            </a:r>
            <a:endParaRPr lang="sv-SE" noProof="0" dirty="0"/>
          </a:p>
        </p:txBody>
      </p:sp>
      <p:pic>
        <p:nvPicPr>
          <p:cNvPr id="10" name="Bildobjekt 9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34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598511" y="0"/>
            <a:ext cx="2780793" cy="1457119"/>
          </a:xfrm>
        </p:spPr>
        <p:txBody>
          <a:bodyPr/>
          <a:lstStyle/>
          <a:p>
            <a:r>
              <a:rPr lang="sv-SE" noProof="0" dirty="0" smtClean="0"/>
              <a:t>Olika entreprenadtyper</a:t>
            </a:r>
            <a:endParaRPr lang="sv-SE" noProof="0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v-SE" dirty="0" smtClean="0"/>
              <a:t>Beskrivning</a:t>
            </a:r>
          </a:p>
          <a:p>
            <a:r>
              <a:rPr lang="sv-SE" noProof="0" dirty="0" smtClean="0"/>
              <a:t>Viktiga aspekter</a:t>
            </a:r>
            <a:endParaRPr lang="sv-SE" noProof="0" dirty="0"/>
          </a:p>
        </p:txBody>
      </p:sp>
      <p:pic>
        <p:nvPicPr>
          <p:cNvPr id="3" name="Picture Placeholder 2" descr="1200x11080_4.jpg"/>
          <p:cNvPicPr>
            <a:picLocks noGrp="1" noChangeAspect="1"/>
          </p:cNvPicPr>
          <p:nvPr>
            <p:ph type="pic"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86" r="3986"/>
          <a:stretch>
            <a:fillRect/>
          </a:stretch>
        </p:blipFill>
        <p:spPr/>
      </p:pic>
      <p:pic>
        <p:nvPicPr>
          <p:cNvPr id="7" name="Bildobjekt 6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5301" y="4328036"/>
            <a:ext cx="2674852" cy="762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649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Totalentreprenad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1041621" y="1492571"/>
            <a:ext cx="6770379" cy="3278211"/>
          </a:xfrm>
        </p:spPr>
        <p:txBody>
          <a:bodyPr>
            <a:normAutofit fontScale="92500" lnSpcReduction="10000"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Entreprenören gör Bygghandlingar.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Finns en möjlighet att Entreprenören gör Arbetshandlingar direkt.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Totalentreprenören (TE) har ansvar för projektering.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/>
              <a:t>Beställaren (byggherren) ska tillhandahålla en funktionsbeskrivning </a:t>
            </a:r>
            <a:r>
              <a:rPr lang="sv-SE" dirty="0" smtClean="0">
                <a:sym typeface="Wingdings" panose="05000000000000000000" pitchFamily="2" charset="2"/>
              </a:rPr>
              <a:t> en beskrivning av vad beställaren önskar för slutprodukt (t ex dimensionerande flöden, materialval, krav på underhållsmöjligheter… ).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>
                <a:sym typeface="Wingdings" panose="05000000000000000000" pitchFamily="2" charset="2"/>
              </a:rPr>
              <a:t>Beställaren måste ange förutsättningar (t ex extremt viktigt att hinder i mark anges) och begränsningar (intilliggande infrastruktur eller byggnader  har behov av stödkonstruktioner eller hjälparbeten (förberedande entreprenör). Sanering en viktig typ av hjälparbeten.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sv-SE" dirty="0" smtClean="0">
                <a:sym typeface="Wingdings" panose="05000000000000000000" pitchFamily="2" charset="2"/>
              </a:rPr>
              <a:t>Tidplan kan påverkas. </a:t>
            </a:r>
            <a:endParaRPr lang="sv-SE" dirty="0"/>
          </a:p>
        </p:txBody>
      </p:sp>
      <p:sp>
        <p:nvSpPr>
          <p:cNvPr id="13" name="Rektangel 12"/>
          <p:cNvSpPr/>
          <p:nvPr/>
        </p:nvSpPr>
        <p:spPr>
          <a:xfrm>
            <a:off x="7437120" y="4423954"/>
            <a:ext cx="1541417" cy="56605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4" name="Bildobjekt 13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524732"/>
            <a:ext cx="1940224" cy="552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518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Totalentreprenad forts.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 smtClean="0"/>
              <a:t>Det saknas något i bakgrundsbeskrivningar som påverkar tid och/eller pengar.</a:t>
            </a:r>
          </a:p>
          <a:p>
            <a:r>
              <a:rPr lang="sv-SE" dirty="0" smtClean="0"/>
              <a:t>Vem har bevisbördan att något saknas eller är felaktigt?</a:t>
            </a:r>
          </a:p>
          <a:p>
            <a:r>
              <a:rPr lang="sv-SE" dirty="0" smtClean="0"/>
              <a:t>Entreprenören ska visa att det är en brist. </a:t>
            </a:r>
          </a:p>
          <a:p>
            <a:r>
              <a:rPr lang="sv-SE" dirty="0" smtClean="0"/>
              <a:t>Entreprenören gör en kompletterande undersökning och visar Beställaren att det var en brist. </a:t>
            </a:r>
          </a:p>
          <a:p>
            <a:r>
              <a:rPr lang="sv-SE" dirty="0" smtClean="0"/>
              <a:t>TE stoppar arbetet till dess att B godkänner ÄTA.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44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Totalentreprenad 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sv-SE" dirty="0" smtClean="0"/>
              <a:t>Om man inte kommer överens </a:t>
            </a:r>
            <a:r>
              <a:rPr lang="sv-SE" dirty="0" smtClean="0">
                <a:sym typeface="Wingdings" panose="05000000000000000000" pitchFamily="2" charset="2"/>
              </a:rPr>
              <a:t> skiljenämndsförfarande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En grupp med sakkunniga träffas med en ordförande och ”imiterar” en rättegång. 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Om man inte accepterar skiljenämndens utslag  civil rättsprocess.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Beställaren blir riktigt irriterad på sin TE. TE har lovat att projekteringsarbetet ska utföras av 3 seniorer. Men istället utförs det av 2 juniorer.   grund för hävning i kontraktet.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Relationshandlingar – utförs av Entreprenören.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1892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Utförandeentreprenad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v-SE" dirty="0" smtClean="0"/>
              <a:t>Beställaren ansvarar för att ta fram bygghandlingar (projektering), oftast med hjälp av konsulter.</a:t>
            </a:r>
          </a:p>
          <a:p>
            <a:r>
              <a:rPr lang="sv-SE" dirty="0" smtClean="0"/>
              <a:t>Beställaren beskriver precis vad som ska göras (MF eller MB – AMA-texter). MF innehåller egentligen bara prisrader. MB innehåller beskrivningar och prisrader.</a:t>
            </a:r>
          </a:p>
          <a:p>
            <a:r>
              <a:rPr lang="sv-SE" dirty="0" smtClean="0"/>
              <a:t>MUR + TB (TPM). Man lämnar inte öppet för Entreprenören att välja själv i anbudsskedet.</a:t>
            </a:r>
          </a:p>
          <a:p>
            <a:r>
              <a:rPr lang="sv-SE" dirty="0" smtClean="0"/>
              <a:t>När E har fått uppdraget kan denne naturligtvis komma med förslag till förändringar. </a:t>
            </a:r>
          </a:p>
          <a:p>
            <a:r>
              <a:rPr lang="sv-SE" dirty="0" smtClean="0"/>
              <a:t>Vem bär ansvaret för att förändrat utförande blir likvärdigt med det i Förfrågningsunderlaget (FU).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122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Utförandeentreprenad forts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v-SE" dirty="0" smtClean="0"/>
              <a:t>Beställaren får själv avgöra likvärdigheten, eftersom det är beställaren som upprättar bygghandlingar. Beställarens konsult kontrollerar.</a:t>
            </a:r>
          </a:p>
          <a:p>
            <a:r>
              <a:rPr lang="sv-SE" dirty="0" smtClean="0"/>
              <a:t>Vad händer om något avviker från beskrivningarna? </a:t>
            </a:r>
            <a:r>
              <a:rPr lang="sv-SE" dirty="0" smtClean="0">
                <a:sym typeface="Wingdings" panose="05000000000000000000" pitchFamily="2" charset="2"/>
              </a:rPr>
              <a:t> Entreprenören upprättar ÄTA (Ändring Tillägg och Avdrag).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Vem har bevisbördan för ett ÄTA-arbete? Beställaren har bevisbördan att visa att det INTE är ÄTA-arbete.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Om man inte kommer överens då? E har inte rätt att stoppa ett arbete i avvaktan på beslut om ÄTA.</a:t>
            </a:r>
          </a:p>
          <a:p>
            <a:r>
              <a:rPr lang="sv-SE" dirty="0" smtClean="0">
                <a:sym typeface="Wingdings" panose="05000000000000000000" pitchFamily="2" charset="2"/>
              </a:rPr>
              <a:t>Tidplaner kan påverkas. Samma regler oavsett entreprenadform.</a:t>
            </a:r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693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 smtClean="0"/>
              <a:t>Utförandeentreprenad forts..</a:t>
            </a:r>
            <a:endParaRPr lang="sv-SE" dirty="0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sv-SE" dirty="0" smtClean="0"/>
              <a:t>Vad händer om man inte kommer överens?</a:t>
            </a:r>
          </a:p>
          <a:p>
            <a:r>
              <a:rPr lang="sv-SE" dirty="0" smtClean="0"/>
              <a:t>Skiljenämnd. Om man inte lyckas där till civil rättsprocess.</a:t>
            </a:r>
          </a:p>
          <a:p>
            <a:r>
              <a:rPr lang="sv-SE" dirty="0" smtClean="0"/>
              <a:t>Vad gör man om underlaget är bristfälligt eller något saknas?</a:t>
            </a:r>
          </a:p>
          <a:p>
            <a:pPr lvl="1"/>
            <a:r>
              <a:rPr lang="sv-SE" dirty="0" smtClean="0"/>
              <a:t>Fråga/svar under anbudsskedet. </a:t>
            </a:r>
          </a:p>
          <a:p>
            <a:pPr lvl="1"/>
            <a:r>
              <a:rPr lang="sv-SE" dirty="0" smtClean="0"/>
              <a:t>Kollar upp vad som saknas och ger till beställaren och säger varsågod, åtgärda detta. </a:t>
            </a:r>
            <a:endParaRPr lang="sv-SE" dirty="0"/>
          </a:p>
          <a:p>
            <a:r>
              <a:rPr lang="sv-SE" dirty="0" smtClean="0"/>
              <a:t>För att göra en komplettering, krävs att en entreprenör anlitas. </a:t>
            </a:r>
          </a:p>
          <a:p>
            <a:r>
              <a:rPr lang="sv-SE" dirty="0" smtClean="0"/>
              <a:t>Det är alltid huvudentreprenören som har företräde för arbeten som tillkommer. </a:t>
            </a:r>
          </a:p>
          <a:p>
            <a:r>
              <a:rPr lang="sv-SE" dirty="0" smtClean="0"/>
              <a:t>Hävning av kontrakt möjlig. </a:t>
            </a:r>
          </a:p>
          <a:p>
            <a:r>
              <a:rPr lang="sv-SE" dirty="0" smtClean="0"/>
              <a:t>Relationshandlingar. Entreprenören ger underlag till Beställaren som skickar vidare till konsult som upprättar handlingen.</a:t>
            </a:r>
          </a:p>
          <a:p>
            <a:endParaRPr lang="sv-SE" dirty="0"/>
          </a:p>
        </p:txBody>
      </p:sp>
      <p:sp>
        <p:nvSpPr>
          <p:cNvPr id="4" name="Rektangel 3"/>
          <p:cNvSpPr/>
          <p:nvPr/>
        </p:nvSpPr>
        <p:spPr>
          <a:xfrm>
            <a:off x="7437120" y="4524732"/>
            <a:ext cx="1541417" cy="4652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5" name="Bildobjekt 4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5904" y="4623144"/>
            <a:ext cx="1940224" cy="45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301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00">
        <p:fade/>
      </p:transition>
    </mc:Choice>
    <mc:Fallback xmlns="">
      <p:transition xmlns:p14="http://schemas.microsoft.com/office/powerpoint/2010/main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AU-PPT_SV_16-9">
  <a:themeElements>
    <a:clrScheme name="MAU">
      <a:dk1>
        <a:srgbClr val="000000"/>
      </a:dk1>
      <a:lt1>
        <a:sysClr val="window" lastClr="FFFFFF"/>
      </a:lt1>
      <a:dk2>
        <a:srgbClr val="60646C"/>
      </a:dk2>
      <a:lt2>
        <a:srgbClr val="E2E5E5"/>
      </a:lt2>
      <a:accent1>
        <a:srgbClr val="DA0123"/>
      </a:accent1>
      <a:accent2>
        <a:srgbClr val="342664"/>
      </a:accent2>
      <a:accent3>
        <a:srgbClr val="16A191"/>
      </a:accent3>
      <a:accent4>
        <a:srgbClr val="FEDC09"/>
      </a:accent4>
      <a:accent5>
        <a:srgbClr val="D8D4E7"/>
      </a:accent5>
      <a:accent6>
        <a:srgbClr val="D8EAE9"/>
      </a:accent6>
      <a:hlink>
        <a:srgbClr val="000000"/>
      </a:hlink>
      <a:folHlink>
        <a:srgbClr val="000000"/>
      </a:folHlink>
    </a:clrScheme>
    <a:fontScheme name="MAU">
      <a:majorFont>
        <a:latin typeface="Arial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Arial"/>
        <a:ea typeface=""/>
        <a:cs typeface=""/>
        <a:font script="Jpan" typeface="ＭＳ Ｐ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MAU-PPT_SV_16-9</Template>
  <TotalTime>2968</TotalTime>
  <Words>684</Words>
  <Application>Microsoft Office PowerPoint</Application>
  <PresentationFormat>Bildspel på skärmen (16:9)</PresentationFormat>
  <Paragraphs>68</Paragraphs>
  <Slides>13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13</vt:i4>
      </vt:variant>
    </vt:vector>
  </HeadingPairs>
  <TitlesOfParts>
    <vt:vector size="17" baseType="lpstr">
      <vt:lpstr>Arial</vt:lpstr>
      <vt:lpstr>Calibri</vt:lpstr>
      <vt:lpstr>Wingdings</vt:lpstr>
      <vt:lpstr>MAU-PPT_SV_16-9</vt:lpstr>
      <vt:lpstr>PowerPoint-presentation</vt:lpstr>
      <vt:lpstr>Olika entreprenadtyper</vt:lpstr>
      <vt:lpstr>Olika entreprenadtyper</vt:lpstr>
      <vt:lpstr>Totalentreprenad</vt:lpstr>
      <vt:lpstr>Totalentreprenad forts.</vt:lpstr>
      <vt:lpstr>Totalentreprenad forts</vt:lpstr>
      <vt:lpstr>Utförandeentreprenad</vt:lpstr>
      <vt:lpstr>Utförandeentreprenad forts</vt:lpstr>
      <vt:lpstr>Utförandeentreprenad forts..</vt:lpstr>
      <vt:lpstr>Delad entreprenad</vt:lpstr>
      <vt:lpstr>Generalentreprenad (typ av utförandeentreprenad</vt:lpstr>
      <vt:lpstr>PPP (POS)</vt:lpstr>
      <vt:lpstr>Prismodeller i konsult/entreprenad</vt:lpstr>
    </vt:vector>
  </TitlesOfParts>
  <Company>Ramboll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Lars Johansson</dc:creator>
  <cp:lastModifiedBy>Lars Johansson</cp:lastModifiedBy>
  <cp:revision>83</cp:revision>
  <cp:lastPrinted>2022-01-26T12:12:25Z</cp:lastPrinted>
  <dcterms:created xsi:type="dcterms:W3CDTF">2018-01-16T03:00:31Z</dcterms:created>
  <dcterms:modified xsi:type="dcterms:W3CDTF">2023-09-11T05:34:54Z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