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7"/>
  </p:notesMasterIdLst>
  <p:sldIdLst>
    <p:sldId id="273" r:id="rId5"/>
    <p:sldId id="278" r:id="rId6"/>
    <p:sldId id="262" r:id="rId7"/>
    <p:sldId id="289" r:id="rId8"/>
    <p:sldId id="307" r:id="rId9"/>
    <p:sldId id="308" r:id="rId10"/>
    <p:sldId id="309" r:id="rId11"/>
    <p:sldId id="310" r:id="rId12"/>
    <p:sldId id="311" r:id="rId13"/>
    <p:sldId id="312" r:id="rId14"/>
    <p:sldId id="284" r:id="rId15"/>
    <p:sldId id="283" r:id="rId16"/>
    <p:sldId id="298" r:id="rId17"/>
    <p:sldId id="290" r:id="rId18"/>
    <p:sldId id="288" r:id="rId19"/>
    <p:sldId id="299" r:id="rId20"/>
    <p:sldId id="300" r:id="rId21"/>
    <p:sldId id="301" r:id="rId22"/>
    <p:sldId id="302" r:id="rId23"/>
    <p:sldId id="292" r:id="rId24"/>
    <p:sldId id="313" r:id="rId25"/>
    <p:sldId id="293" r:id="rId26"/>
    <p:sldId id="294" r:id="rId27"/>
    <p:sldId id="303" r:id="rId28"/>
    <p:sldId id="295" r:id="rId29"/>
    <p:sldId id="291" r:id="rId30"/>
    <p:sldId id="296" r:id="rId31"/>
    <p:sldId id="297" r:id="rId32"/>
    <p:sldId id="304" r:id="rId33"/>
    <p:sldId id="305" r:id="rId34"/>
    <p:sldId id="306" r:id="rId35"/>
    <p:sldId id="314" r:id="rId36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Johansson" initials="LJ" lastIdx="0" clrIdx="0">
    <p:extLst>
      <p:ext uri="{19B8F6BF-5375-455C-9EA6-DF929625EA0E}">
        <p15:presenceInfo xmlns:p15="http://schemas.microsoft.com/office/powerpoint/2012/main" userId="S-1-5-21-1957994488-287218729-725345543-9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2606-E6E9-4277-BAE2-FA782BDCFACE}" v="6" dt="2021-01-27T11:32:2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0" autoAdjust="0"/>
    <p:restoredTop sz="83297" autoAdjust="0"/>
  </p:normalViewPr>
  <p:slideViewPr>
    <p:cSldViewPr snapToGrid="0" snapToObjects="1">
      <p:cViewPr>
        <p:scale>
          <a:sx n="100" d="100"/>
          <a:sy n="100" d="100"/>
        </p:scale>
        <p:origin x="355" y="-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C3ED2606-E6E9-4277-BAE2-FA782BDCFACE}"/>
    <pc:docChg chg="undo custSel modSld">
      <pc:chgData name="Lars Johansson" userId="f2ae33bb-990f-4100-8e10-e6bdcda428dc" providerId="ADAL" clId="{C3ED2606-E6E9-4277-BAE2-FA782BDCFACE}" dt="2021-01-27T11:32:29.480" v="16"/>
      <pc:docMkLst>
        <pc:docMk/>
      </pc:docMkLst>
      <pc:sldChg chg="modSp mod">
        <pc:chgData name="Lars Johansson" userId="f2ae33bb-990f-4100-8e10-e6bdcda428dc" providerId="ADAL" clId="{C3ED2606-E6E9-4277-BAE2-FA782BDCFACE}" dt="2021-01-27T11:32:09.633" v="14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C3ED2606-E6E9-4277-BAE2-FA782BDCFACE}" dt="2021-01-27T11:32:09.633" v="14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Anim">
        <pc:chgData name="Lars Johansson" userId="f2ae33bb-990f-4100-8e10-e6bdcda428dc" providerId="ADAL" clId="{C3ED2606-E6E9-4277-BAE2-FA782BDCFACE}" dt="2021-01-27T11:32:29.480" v="16"/>
        <pc:sldMkLst>
          <pc:docMk/>
          <pc:sldMk cId="26394535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gi.se/globalassets/publikationer/ovrigt/pdf/schakta_sakert_2015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Ledningsläggning i ”modernt” projekt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88" y="1229134"/>
            <a:ext cx="2689674" cy="35225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4453682"/>
            <a:ext cx="1940224" cy="5527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0" y="1580070"/>
            <a:ext cx="3808965" cy="28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Lite kort om schakter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Händer förvånansvärt många olyckor i schakter, ofta med omkomna.</a:t>
            </a:r>
          </a:p>
          <a:p>
            <a:r>
              <a:rPr lang="sv-SE" dirty="0" smtClean="0"/>
              <a:t>Hantering av schakter och stabilitet av schakter har skiftat genom åren</a:t>
            </a:r>
          </a:p>
          <a:p>
            <a:r>
              <a:rPr lang="sv-SE" dirty="0" smtClean="0"/>
              <a:t>Säkerhetskraven har också skärpts med tiden</a:t>
            </a:r>
          </a:p>
          <a:p>
            <a:r>
              <a:rPr lang="sv-SE" dirty="0" smtClean="0"/>
              <a:t>Tidigare fanns ett visst manöverutrymme att glida inom. </a:t>
            </a:r>
          </a:p>
          <a:p>
            <a:r>
              <a:rPr lang="sv-SE" dirty="0" smtClean="0"/>
              <a:t>Idag ganska strikta regler.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Regelverk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492571"/>
            <a:ext cx="6480000" cy="3278211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Fram till början av 1990-talet tillämpades handböcker och olika publikationer från olika håll, ofta företagsberoende och ofta skiljde sig angreppssätt åt från individ till individ.</a:t>
            </a:r>
          </a:p>
          <a:p>
            <a:r>
              <a:rPr lang="sv-SE" dirty="0" smtClean="0"/>
              <a:t>Dessa var inte tvingande. Däremot hade vi krav på marginal mot brott, fast lägre än idag.</a:t>
            </a:r>
          </a:p>
          <a:p>
            <a:r>
              <a:rPr lang="sv-SE" dirty="0" smtClean="0"/>
              <a:t>I början av 1990-talet inrättades Skredkommissionen med syfte att strikta upp och harmonisera arbetet med släntstabilitet. </a:t>
            </a:r>
          </a:p>
          <a:p>
            <a:r>
              <a:rPr lang="sv-SE" dirty="0" smtClean="0"/>
              <a:t>Skredkommissionen utgav ett flertal rapporter. 1995 kom Anvisningar för släntstabilitetsutredningar. I brist på andra tvingande anvisningar, blev detta som en sorts ”norm” eller ”standard”.</a:t>
            </a:r>
          </a:p>
          <a:p>
            <a:r>
              <a:rPr lang="sv-SE" dirty="0" smtClean="0"/>
              <a:t>När Eurokoden infördes i Sverige runt 2010 var det dags att ompröva </a:t>
            </a:r>
            <a:r>
              <a:rPr lang="sv-SE" dirty="0" smtClean="0"/>
              <a:t>angreppssättet </a:t>
            </a:r>
            <a:r>
              <a:rPr lang="sv-SE" dirty="0" smtClean="0"/>
              <a:t>igen.  </a:t>
            </a:r>
          </a:p>
          <a:p>
            <a:r>
              <a:rPr lang="sv-SE" dirty="0" smtClean="0"/>
              <a:t>2015 gav Byggtjänst ut Handboken Schakta säkert som branschen enades om 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Publikationer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84575">
            <a:off x="1584743" y="1625490"/>
            <a:ext cx="1927006" cy="2879725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3"/>
          <a:stretch>
            <a:fillRect/>
          </a:stretch>
        </p:blipFill>
        <p:spPr>
          <a:xfrm rot="900547">
            <a:off x="4956499" y="1636192"/>
            <a:ext cx="2480945" cy="265493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283395" y="4373217"/>
            <a:ext cx="1653871" cy="65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Handboken Schakta säkert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689118"/>
            <a:ext cx="6651110" cy="2880000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Alla följer eftersom branschen </a:t>
            </a:r>
            <a:r>
              <a:rPr lang="sv-SE" dirty="0" smtClean="0"/>
              <a:t>har </a:t>
            </a:r>
            <a:r>
              <a:rPr lang="sv-SE" dirty="0" smtClean="0"/>
              <a:t>deltagit i framtagandet</a:t>
            </a:r>
          </a:p>
          <a:p>
            <a:r>
              <a:rPr lang="sv-SE" dirty="0" smtClean="0"/>
              <a:t>En gång för alla få slut på ”spekulativa” anbud, där schakt används för att äska tillägg.</a:t>
            </a:r>
          </a:p>
          <a:p>
            <a:r>
              <a:rPr lang="sv-SE" dirty="0" smtClean="0"/>
              <a:t>Egentligen kom det tidigare sättet att hantera stabilitet att bli till en arbetsmiljöfråga och en risk för arbetares liv.</a:t>
            </a:r>
          </a:p>
          <a:p>
            <a:r>
              <a:rPr lang="sv-SE" dirty="0" smtClean="0"/>
              <a:t>En slänt är per definition en geokonstruktion som ska verifieras genom beräkning enligt Eurokod</a:t>
            </a:r>
          </a:p>
          <a:p>
            <a:r>
              <a:rPr lang="sv-SE" dirty="0" smtClean="0"/>
              <a:t>Kan idag laddas ner gratis från (från början fick man köpa den)</a:t>
            </a:r>
          </a:p>
          <a:p>
            <a:pPr marL="0" indent="0">
              <a:buNone/>
            </a:pPr>
            <a:r>
              <a:rPr lang="sv-SE" u="sng" dirty="0">
                <a:hlinkClick r:id="rId2"/>
              </a:rPr>
              <a:t>https://www.sgi.se/globalassets/publikationer/ovrigt/pdf/schakta_sakert_2015.pdf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599868"/>
            <a:ext cx="6480000" cy="801147"/>
          </a:xfrm>
        </p:spPr>
        <p:txBody>
          <a:bodyPr/>
          <a:lstStyle/>
          <a:p>
            <a:r>
              <a:rPr lang="sv-SE" dirty="0" smtClean="0"/>
              <a:t>Något revolutionerande med Schakta säkert?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685677"/>
            <a:ext cx="6480000" cy="3019673"/>
          </a:xfrm>
        </p:spPr>
        <p:txBody>
          <a:bodyPr>
            <a:normAutofit/>
          </a:bodyPr>
          <a:lstStyle/>
          <a:p>
            <a:r>
              <a:rPr lang="sv-SE" dirty="0" smtClean="0"/>
              <a:t>Jorden bryr sig väl inte om ifall vi byter standard och regler?</a:t>
            </a:r>
          </a:p>
          <a:p>
            <a:r>
              <a:rPr lang="sv-SE" dirty="0" smtClean="0"/>
              <a:t>Lättat lite på kraven på ”verifiering genom beräkning”</a:t>
            </a:r>
            <a:endParaRPr lang="sv-SE" dirty="0"/>
          </a:p>
          <a:p>
            <a:r>
              <a:rPr lang="sv-SE" dirty="0" smtClean="0"/>
              <a:t>Ett antal </a:t>
            </a:r>
            <a:r>
              <a:rPr lang="sv-SE" dirty="0" smtClean="0"/>
              <a:t>typschakter finns definierade</a:t>
            </a:r>
            <a:r>
              <a:rPr lang="sv-SE" dirty="0" smtClean="0"/>
              <a:t>.</a:t>
            </a:r>
          </a:p>
          <a:p>
            <a:r>
              <a:rPr lang="sv-SE" dirty="0" smtClean="0"/>
              <a:t>Templates för olika dokument som ska/bör upprättas i samband med schaktning</a:t>
            </a:r>
          </a:p>
          <a:p>
            <a:r>
              <a:rPr lang="sv-SE" dirty="0" smtClean="0"/>
              <a:t>Helt plötsligt ser en </a:t>
            </a:r>
            <a:r>
              <a:rPr lang="sv-SE" dirty="0" smtClean="0"/>
              <a:t>schaktdimensioneringar/släntstabilitets-utredningar likadana </a:t>
            </a:r>
            <a:r>
              <a:rPr lang="sv-SE" dirty="0" smtClean="0"/>
              <a:t>ut oavsett vem som har gjort </a:t>
            </a:r>
            <a:r>
              <a:rPr lang="sv-SE" dirty="0" smtClean="0"/>
              <a:t>dem.</a:t>
            </a: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Typslänter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356" y="1297080"/>
            <a:ext cx="5657284" cy="181103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506031" y="4500438"/>
            <a:ext cx="1375576" cy="50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76" y="3099504"/>
            <a:ext cx="5844085" cy="19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får vi då en schakt säker?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Två skeden: Utförandeskedet och driftskedet</a:t>
            </a:r>
          </a:p>
          <a:p>
            <a:r>
              <a:rPr lang="sv-SE" dirty="0" smtClean="0"/>
              <a:t>Geoteknisk utredning</a:t>
            </a:r>
          </a:p>
          <a:p>
            <a:r>
              <a:rPr lang="sv-SE" dirty="0" smtClean="0"/>
              <a:t>Definition av belastningar</a:t>
            </a:r>
          </a:p>
          <a:p>
            <a:r>
              <a:rPr lang="sv-SE" dirty="0" smtClean="0"/>
              <a:t>Kan någon typschakt från Handboken Schakta säkert användas? </a:t>
            </a:r>
          </a:p>
          <a:p>
            <a:pPr lvl="1"/>
            <a:r>
              <a:rPr lang="sv-SE" dirty="0" smtClean="0"/>
              <a:t>Typschakt får ALDRIG nå ned till eller under grundvattenytan</a:t>
            </a:r>
          </a:p>
          <a:p>
            <a:r>
              <a:rPr lang="sv-SE" dirty="0" smtClean="0"/>
              <a:t>Stabilitetsberäkningar och utformning av slänt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553739" y="4500438"/>
            <a:ext cx="1399430" cy="50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får vi då en schakt säker? </a:t>
            </a:r>
            <a:r>
              <a:rPr lang="sv-SE" dirty="0" smtClean="0"/>
              <a:t>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Värdering av behov av stödkonstruktion</a:t>
            </a:r>
          </a:p>
          <a:p>
            <a:r>
              <a:rPr lang="sv-SE" dirty="0" smtClean="0"/>
              <a:t>Värdering av behov för barriärkonstruktion</a:t>
            </a:r>
          </a:p>
          <a:p>
            <a:r>
              <a:rPr lang="sv-SE" dirty="0" smtClean="0"/>
              <a:t>Skydd av schaktslänt och schaktbotten mot nederbörd</a:t>
            </a:r>
          </a:p>
          <a:p>
            <a:r>
              <a:rPr lang="sv-SE" dirty="0" smtClean="0"/>
              <a:t>Skydd av schaktbotten för mekanisk påverkan</a:t>
            </a:r>
          </a:p>
          <a:p>
            <a:r>
              <a:rPr lang="sv-SE" dirty="0" smtClean="0"/>
              <a:t>Kontrollplaner/Kontrollprogram t ex enligt Handboken Schakta säkert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42421" y="4492487"/>
            <a:ext cx="1447137" cy="461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får vi då en schakt säker (3)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olyckan ändå skulle vara framme</a:t>
            </a:r>
          </a:p>
          <a:p>
            <a:r>
              <a:rPr lang="sv-SE" dirty="0" smtClean="0"/>
              <a:t>EVAKUERINGSVÄGAR</a:t>
            </a:r>
          </a:p>
          <a:p>
            <a:r>
              <a:rPr lang="sv-SE" dirty="0" smtClean="0"/>
              <a:t>Lämna maskiner, utrustning och allt</a:t>
            </a:r>
          </a:p>
          <a:p>
            <a:r>
              <a:rPr lang="sv-SE" dirty="0" smtClean="0"/>
              <a:t>Man måste ha en möjlighet att ta sig ur även en liten, smal VA-schakt.</a:t>
            </a:r>
          </a:p>
        </p:txBody>
      </p:sp>
      <p:sp>
        <p:nvSpPr>
          <p:cNvPr id="4" name="Rektangel 3"/>
          <p:cNvSpPr/>
          <p:nvPr/>
        </p:nvSpPr>
        <p:spPr>
          <a:xfrm>
            <a:off x="7347005" y="4460682"/>
            <a:ext cx="1526651" cy="50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 smtClean="0"/>
              <a:t>Ledningsförläggning </a:t>
            </a:r>
            <a:r>
              <a:rPr lang="sv-SE" noProof="0" dirty="0" smtClean="0"/>
              <a:t>Schakter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dirty="0" smtClean="0"/>
              <a:t>2023-08-29</a:t>
            </a:r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går alltid att få till stabila schakter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689118"/>
            <a:ext cx="6480000" cy="2647345"/>
          </a:xfrm>
        </p:spPr>
        <p:txBody>
          <a:bodyPr>
            <a:normAutofit/>
          </a:bodyPr>
          <a:lstStyle/>
          <a:p>
            <a:r>
              <a:rPr lang="sv-SE" dirty="0" smtClean="0"/>
              <a:t>Egentligen handlar det i stort sett </a:t>
            </a:r>
            <a:r>
              <a:rPr lang="sv-SE" dirty="0" smtClean="0"/>
              <a:t>bara om att ha tillräckligt </a:t>
            </a:r>
            <a:r>
              <a:rPr lang="sv-SE" dirty="0" smtClean="0"/>
              <a:t>liten släntlutning, eller  ????? 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Men vad gör man om inte slänten får plats då?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63702" y="2490799"/>
            <a:ext cx="5760720" cy="125222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741420" y="2409540"/>
            <a:ext cx="187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Tumregel:</a:t>
            </a:r>
          </a:p>
          <a:p>
            <a:r>
              <a:rPr lang="sv-SE" sz="1200" dirty="0" smtClean="0"/>
              <a:t>Friktionsjord 1:1,5 (34</a:t>
            </a:r>
            <a:r>
              <a:rPr lang="sv-SE" sz="1200" dirty="0" smtClean="0">
                <a:sym typeface="Symbol" panose="05050102010706020507" pitchFamily="18" charset="2"/>
              </a:rPr>
              <a:t>)</a:t>
            </a:r>
          </a:p>
          <a:p>
            <a:r>
              <a:rPr lang="sv-SE" sz="1200" dirty="0" smtClean="0">
                <a:sym typeface="Symbol" panose="05050102010706020507" pitchFamily="18" charset="2"/>
              </a:rPr>
              <a:t>Kohesionsjord 1:2 (26)</a:t>
            </a:r>
          </a:p>
          <a:p>
            <a:r>
              <a:rPr lang="sv-SE" sz="1200" dirty="0" smtClean="0">
                <a:sym typeface="Symbol" panose="05050102010706020507" pitchFamily="18" charset="2"/>
              </a:rPr>
              <a:t>MÅSTE </a:t>
            </a:r>
            <a:r>
              <a:rPr lang="sv-SE" sz="1200" b="1" dirty="0" smtClean="0">
                <a:sym typeface="Symbol" panose="05050102010706020507" pitchFamily="18" charset="2"/>
              </a:rPr>
              <a:t>ALLTID</a:t>
            </a:r>
            <a:r>
              <a:rPr lang="sv-SE" sz="1200" dirty="0" smtClean="0">
                <a:sym typeface="Symbol" panose="05050102010706020507" pitchFamily="18" charset="2"/>
              </a:rPr>
              <a:t> VERIFIRERAS MED BERÄKNING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1653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praktiskt exempel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00" y="1622104"/>
            <a:ext cx="6480175" cy="273764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llips 5"/>
          <p:cNvSpPr/>
          <p:nvPr/>
        </p:nvSpPr>
        <p:spPr>
          <a:xfrm>
            <a:off x="5691067" y="2226365"/>
            <a:ext cx="652007" cy="5963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418699" y="2226365"/>
            <a:ext cx="652007" cy="5963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/>
          <p:cNvCxnSpPr>
            <a:stCxn id="2" idx="2"/>
          </p:cNvCxnSpPr>
          <p:nvPr/>
        </p:nvCxnSpPr>
        <p:spPr>
          <a:xfrm>
            <a:off x="4572000" y="1457119"/>
            <a:ext cx="0" cy="1794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/>
          <p:cNvCxnSpPr/>
          <p:nvPr/>
        </p:nvCxnSpPr>
        <p:spPr>
          <a:xfrm flipH="1" flipV="1">
            <a:off x="2504661" y="599869"/>
            <a:ext cx="2067340" cy="857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 flipH="1">
            <a:off x="850790" y="599870"/>
            <a:ext cx="1653871" cy="735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/>
          <p:nvPr/>
        </p:nvCxnSpPr>
        <p:spPr>
          <a:xfrm flipH="1" flipV="1">
            <a:off x="5049078" y="2051437"/>
            <a:ext cx="15903" cy="1200646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ihandsfigur 18"/>
          <p:cNvSpPr/>
          <p:nvPr/>
        </p:nvSpPr>
        <p:spPr>
          <a:xfrm>
            <a:off x="3617843" y="2194560"/>
            <a:ext cx="1431235" cy="628153"/>
          </a:xfrm>
          <a:custGeom>
            <a:avLst/>
            <a:gdLst>
              <a:gd name="connsiteX0" fmla="*/ 0 w 1431235"/>
              <a:gd name="connsiteY0" fmla="*/ 0 h 628153"/>
              <a:gd name="connsiteX1" fmla="*/ 1431235 w 1431235"/>
              <a:gd name="connsiteY1" fmla="*/ 15903 h 628153"/>
              <a:gd name="connsiteX2" fmla="*/ 1431235 w 1431235"/>
              <a:gd name="connsiteY2" fmla="*/ 628153 h 628153"/>
              <a:gd name="connsiteX3" fmla="*/ 0 w 1431235"/>
              <a:gd name="connsiteY3" fmla="*/ 0 h 6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235" h="628153">
                <a:moveTo>
                  <a:pt x="0" y="0"/>
                </a:moveTo>
                <a:lnTo>
                  <a:pt x="1431235" y="15903"/>
                </a:lnTo>
                <a:lnTo>
                  <a:pt x="1431235" y="62815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ihandsfigur 19"/>
          <p:cNvSpPr/>
          <p:nvPr/>
        </p:nvSpPr>
        <p:spPr>
          <a:xfrm>
            <a:off x="2615979" y="2202511"/>
            <a:ext cx="143124" cy="1017767"/>
          </a:xfrm>
          <a:custGeom>
            <a:avLst/>
            <a:gdLst>
              <a:gd name="connsiteX0" fmla="*/ 0 w 143124"/>
              <a:gd name="connsiteY0" fmla="*/ 0 h 1017767"/>
              <a:gd name="connsiteX1" fmla="*/ 0 w 143124"/>
              <a:gd name="connsiteY1" fmla="*/ 0 h 1017767"/>
              <a:gd name="connsiteX2" fmla="*/ 15903 w 143124"/>
              <a:gd name="connsiteY2" fmla="*/ 71562 h 1017767"/>
              <a:gd name="connsiteX3" fmla="*/ 23854 w 143124"/>
              <a:gd name="connsiteY3" fmla="*/ 95416 h 1017767"/>
              <a:gd name="connsiteX4" fmla="*/ 31805 w 143124"/>
              <a:gd name="connsiteY4" fmla="*/ 143124 h 1017767"/>
              <a:gd name="connsiteX5" fmla="*/ 47708 w 143124"/>
              <a:gd name="connsiteY5" fmla="*/ 445273 h 1017767"/>
              <a:gd name="connsiteX6" fmla="*/ 63611 w 143124"/>
              <a:gd name="connsiteY6" fmla="*/ 492981 h 1017767"/>
              <a:gd name="connsiteX7" fmla="*/ 71562 w 143124"/>
              <a:gd name="connsiteY7" fmla="*/ 516835 h 1017767"/>
              <a:gd name="connsiteX8" fmla="*/ 79513 w 143124"/>
              <a:gd name="connsiteY8" fmla="*/ 580446 h 1017767"/>
              <a:gd name="connsiteX9" fmla="*/ 95416 w 143124"/>
              <a:gd name="connsiteY9" fmla="*/ 628153 h 1017767"/>
              <a:gd name="connsiteX10" fmla="*/ 119270 w 143124"/>
              <a:gd name="connsiteY10" fmla="*/ 699715 h 1017767"/>
              <a:gd name="connsiteX11" fmla="*/ 127221 w 143124"/>
              <a:gd name="connsiteY11" fmla="*/ 723569 h 1017767"/>
              <a:gd name="connsiteX12" fmla="*/ 135172 w 143124"/>
              <a:gd name="connsiteY12" fmla="*/ 747423 h 1017767"/>
              <a:gd name="connsiteX13" fmla="*/ 143124 w 143124"/>
              <a:gd name="connsiteY13" fmla="*/ 779228 h 1017767"/>
              <a:gd name="connsiteX14" fmla="*/ 103367 w 143124"/>
              <a:gd name="connsiteY14" fmla="*/ 922352 h 1017767"/>
              <a:gd name="connsiteX15" fmla="*/ 63611 w 143124"/>
              <a:gd name="connsiteY15" fmla="*/ 954157 h 1017767"/>
              <a:gd name="connsiteX16" fmla="*/ 95416 w 143124"/>
              <a:gd name="connsiteY16" fmla="*/ 985962 h 1017767"/>
              <a:gd name="connsiteX17" fmla="*/ 103367 w 143124"/>
              <a:gd name="connsiteY17" fmla="*/ 1009816 h 1017767"/>
              <a:gd name="connsiteX18" fmla="*/ 111318 w 143124"/>
              <a:gd name="connsiteY18" fmla="*/ 1017767 h 10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3124" h="1017767">
                <a:moveTo>
                  <a:pt x="0" y="0"/>
                </a:moveTo>
                <a:lnTo>
                  <a:pt x="0" y="0"/>
                </a:lnTo>
                <a:cubicBezTo>
                  <a:pt x="5301" y="23854"/>
                  <a:pt x="9976" y="47856"/>
                  <a:pt x="15903" y="71562"/>
                </a:cubicBezTo>
                <a:cubicBezTo>
                  <a:pt x="17936" y="79693"/>
                  <a:pt x="22036" y="87234"/>
                  <a:pt x="23854" y="95416"/>
                </a:cubicBezTo>
                <a:cubicBezTo>
                  <a:pt x="27351" y="111154"/>
                  <a:pt x="29155" y="127221"/>
                  <a:pt x="31805" y="143124"/>
                </a:cubicBezTo>
                <a:cubicBezTo>
                  <a:pt x="37106" y="243840"/>
                  <a:pt x="15814" y="349593"/>
                  <a:pt x="47708" y="445273"/>
                </a:cubicBezTo>
                <a:lnTo>
                  <a:pt x="63611" y="492981"/>
                </a:lnTo>
                <a:lnTo>
                  <a:pt x="71562" y="516835"/>
                </a:lnTo>
                <a:cubicBezTo>
                  <a:pt x="74212" y="538039"/>
                  <a:pt x="75036" y="559552"/>
                  <a:pt x="79513" y="580446"/>
                </a:cubicBezTo>
                <a:cubicBezTo>
                  <a:pt x="83025" y="596837"/>
                  <a:pt x="90115" y="612251"/>
                  <a:pt x="95416" y="628153"/>
                </a:cubicBezTo>
                <a:lnTo>
                  <a:pt x="119270" y="699715"/>
                </a:lnTo>
                <a:lnTo>
                  <a:pt x="127221" y="723569"/>
                </a:lnTo>
                <a:cubicBezTo>
                  <a:pt x="129871" y="731520"/>
                  <a:pt x="133139" y="739292"/>
                  <a:pt x="135172" y="747423"/>
                </a:cubicBezTo>
                <a:lnTo>
                  <a:pt x="143124" y="779228"/>
                </a:lnTo>
                <a:cubicBezTo>
                  <a:pt x="119823" y="953985"/>
                  <a:pt x="157240" y="857705"/>
                  <a:pt x="103367" y="922352"/>
                </a:cubicBezTo>
                <a:cubicBezTo>
                  <a:pt x="75701" y="955551"/>
                  <a:pt x="102769" y="941104"/>
                  <a:pt x="63611" y="954157"/>
                </a:cubicBezTo>
                <a:cubicBezTo>
                  <a:pt x="84814" y="1017768"/>
                  <a:pt x="53009" y="943555"/>
                  <a:pt x="95416" y="985962"/>
                </a:cubicBezTo>
                <a:cubicBezTo>
                  <a:pt x="101343" y="991889"/>
                  <a:pt x="99619" y="1002319"/>
                  <a:pt x="103367" y="1009816"/>
                </a:cubicBezTo>
                <a:cubicBezTo>
                  <a:pt x="105043" y="1013168"/>
                  <a:pt x="108668" y="1015117"/>
                  <a:pt x="111318" y="1017767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 20"/>
          <p:cNvSpPr/>
          <p:nvPr/>
        </p:nvSpPr>
        <p:spPr>
          <a:xfrm>
            <a:off x="1478943" y="2210463"/>
            <a:ext cx="3570135" cy="1216549"/>
          </a:xfrm>
          <a:custGeom>
            <a:avLst/>
            <a:gdLst>
              <a:gd name="connsiteX0" fmla="*/ 0 w 3570135"/>
              <a:gd name="connsiteY0" fmla="*/ 7951 h 1216549"/>
              <a:gd name="connsiteX1" fmla="*/ 2122998 w 3570135"/>
              <a:gd name="connsiteY1" fmla="*/ 0 h 1216549"/>
              <a:gd name="connsiteX2" fmla="*/ 3530379 w 3570135"/>
              <a:gd name="connsiteY2" fmla="*/ 628153 h 1216549"/>
              <a:gd name="connsiteX3" fmla="*/ 3570135 w 3570135"/>
              <a:gd name="connsiteY3" fmla="*/ 652007 h 1216549"/>
              <a:gd name="connsiteX4" fmla="*/ 3570135 w 3570135"/>
              <a:gd name="connsiteY4" fmla="*/ 1208598 h 1216549"/>
              <a:gd name="connsiteX5" fmla="*/ 1216549 w 3570135"/>
              <a:gd name="connsiteY5" fmla="*/ 1216549 h 12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135" h="1216549">
                <a:moveTo>
                  <a:pt x="0" y="7951"/>
                </a:moveTo>
                <a:lnTo>
                  <a:pt x="2122998" y="0"/>
                </a:lnTo>
                <a:lnTo>
                  <a:pt x="3530379" y="628153"/>
                </a:lnTo>
                <a:lnTo>
                  <a:pt x="3570135" y="652007"/>
                </a:lnTo>
                <a:lnTo>
                  <a:pt x="3570135" y="1208598"/>
                </a:lnTo>
                <a:lnTo>
                  <a:pt x="1216549" y="1216549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 23"/>
          <p:cNvSpPr/>
          <p:nvPr/>
        </p:nvSpPr>
        <p:spPr>
          <a:xfrm>
            <a:off x="1470991" y="2210463"/>
            <a:ext cx="3578087" cy="1208598"/>
          </a:xfrm>
          <a:custGeom>
            <a:avLst/>
            <a:gdLst>
              <a:gd name="connsiteX0" fmla="*/ 0 w 3578087"/>
              <a:gd name="connsiteY0" fmla="*/ 0 h 1208598"/>
              <a:gd name="connsiteX1" fmla="*/ 2138901 w 3578087"/>
              <a:gd name="connsiteY1" fmla="*/ 0 h 1208598"/>
              <a:gd name="connsiteX2" fmla="*/ 3570136 w 3578087"/>
              <a:gd name="connsiteY2" fmla="*/ 620201 h 1208598"/>
              <a:gd name="connsiteX3" fmla="*/ 3578087 w 3578087"/>
              <a:gd name="connsiteY3" fmla="*/ 1208598 h 1208598"/>
              <a:gd name="connsiteX4" fmla="*/ 39757 w 3578087"/>
              <a:gd name="connsiteY4" fmla="*/ 1208598 h 1208598"/>
              <a:gd name="connsiteX5" fmla="*/ 0 w 3578087"/>
              <a:gd name="connsiteY5" fmla="*/ 0 h 12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087" h="1208598">
                <a:moveTo>
                  <a:pt x="0" y="0"/>
                </a:moveTo>
                <a:lnTo>
                  <a:pt x="2138901" y="0"/>
                </a:lnTo>
                <a:lnTo>
                  <a:pt x="3570136" y="620201"/>
                </a:lnTo>
                <a:lnTo>
                  <a:pt x="3578087" y="1208598"/>
                </a:lnTo>
                <a:lnTo>
                  <a:pt x="39757" y="120859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 24"/>
          <p:cNvSpPr/>
          <p:nvPr/>
        </p:nvSpPr>
        <p:spPr>
          <a:xfrm>
            <a:off x="5072932" y="2838616"/>
            <a:ext cx="2592125" cy="572494"/>
          </a:xfrm>
          <a:custGeom>
            <a:avLst/>
            <a:gdLst>
              <a:gd name="connsiteX0" fmla="*/ 0 w 2592125"/>
              <a:gd name="connsiteY0" fmla="*/ 23854 h 572494"/>
              <a:gd name="connsiteX1" fmla="*/ 0 w 2592125"/>
              <a:gd name="connsiteY1" fmla="*/ 572494 h 572494"/>
              <a:gd name="connsiteX2" fmla="*/ 2592125 w 2592125"/>
              <a:gd name="connsiteY2" fmla="*/ 564542 h 572494"/>
              <a:gd name="connsiteX3" fmla="*/ 2584174 w 2592125"/>
              <a:gd name="connsiteY3" fmla="*/ 0 h 572494"/>
              <a:gd name="connsiteX4" fmla="*/ 0 w 2592125"/>
              <a:gd name="connsiteY4" fmla="*/ 23854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125" h="572494">
                <a:moveTo>
                  <a:pt x="0" y="23854"/>
                </a:moveTo>
                <a:lnTo>
                  <a:pt x="0" y="572494"/>
                </a:lnTo>
                <a:lnTo>
                  <a:pt x="2592125" y="564542"/>
                </a:lnTo>
                <a:lnTo>
                  <a:pt x="2584174" y="0"/>
                </a:lnTo>
                <a:lnTo>
                  <a:pt x="0" y="2385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1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Stödkonstruktioner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Ibland får man inte plats med slänter. Slänter med lutning 1:2 sträcker ut sig 8 m runt om hela schakten.</a:t>
            </a:r>
          </a:p>
          <a:p>
            <a:r>
              <a:rPr lang="sv-SE" dirty="0" smtClean="0"/>
              <a:t>Ibland finns andra hinder som gör att en stödkonstruktion är nödvändig.</a:t>
            </a:r>
          </a:p>
          <a:p>
            <a:r>
              <a:rPr lang="sv-SE" dirty="0" smtClean="0"/>
              <a:t>Finns flera stödkonstruktioner på marknaden </a:t>
            </a:r>
            <a:r>
              <a:rPr lang="sv-SE" dirty="0" smtClean="0">
                <a:sym typeface="Wingdings" panose="05000000000000000000" pitchFamily="2" charset="2"/>
              </a:rPr>
              <a:t> dyrt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Ibland behov av särskilda maskiner för etablering och avetablering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Ibland går det inte att avetablera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smtClean="0">
                <a:sym typeface="Wingdings" panose="05000000000000000000" pitchFamily="2" charset="2"/>
              </a:rPr>
              <a:t>utan man får lämna kvar stödkonstruktionen  Mycket dyrt.</a:t>
            </a: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582289"/>
            <a:ext cx="6480000" cy="857250"/>
          </a:xfrm>
        </p:spPr>
        <p:txBody>
          <a:bodyPr/>
          <a:lstStyle/>
          <a:p>
            <a:r>
              <a:rPr lang="sv-SE" dirty="0" smtClean="0"/>
              <a:t>Stödkonstruktioner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644732"/>
            <a:ext cx="6480000" cy="2880000"/>
          </a:xfrm>
        </p:spPr>
        <p:txBody>
          <a:bodyPr/>
          <a:lstStyle/>
          <a:p>
            <a:r>
              <a:rPr lang="sv-SE" dirty="0" smtClean="0"/>
              <a:t>Konventionell spont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6" name="Rektangel 5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8" name="Bildobjekt 7" descr="D:\Dokument\1. Från kraschad Samsung\DCIM\Camera\20200615_133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82" y="1599858"/>
            <a:ext cx="4603208" cy="276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Stödkonstruktioner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Schaktsläde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18567" y="4484536"/>
            <a:ext cx="1534602" cy="50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43847" y="1689118"/>
            <a:ext cx="4730625" cy="220702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2" y="2578774"/>
            <a:ext cx="3631508" cy="19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Stödkonstruktioner (3)</a:t>
            </a:r>
            <a:endParaRPr lang="sv-SE" dirty="0"/>
          </a:p>
        </p:txBody>
      </p:sp>
      <p:sp>
        <p:nvSpPr>
          <p:cNvPr id="7" name="AutoShape 6" descr="Makadam 100-150 Mörk/Diabas - Miljöfabriken 2000 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Stödmur</a:t>
            </a:r>
          </a:p>
        </p:txBody>
      </p:sp>
      <p:pic>
        <p:nvPicPr>
          <p:cNvPr id="1026" name="Picture 2" descr="https://www.starka.se/wp-content/uploads/2017/03/6204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89118"/>
            <a:ext cx="1905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tarka.se/wp-content/uploads/2017/03/t-stod-frilagd-1024x9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90" y="1128540"/>
            <a:ext cx="3091827" cy="2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</p:spPr>
        <p:txBody>
          <a:bodyPr/>
          <a:lstStyle/>
          <a:p>
            <a:r>
              <a:rPr lang="sv-SE" dirty="0" smtClean="0"/>
              <a:t>Ibland </a:t>
            </a:r>
            <a:r>
              <a:rPr lang="sv-SE" dirty="0" err="1" smtClean="0"/>
              <a:t>utnyttas</a:t>
            </a:r>
            <a:r>
              <a:rPr lang="sv-SE" dirty="0" smtClean="0"/>
              <a:t> stödkonstruktioner till annat.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Möjliggöra underhåll och reparation på närliggande ledningar.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3"/>
          <a:stretch>
            <a:fillRect/>
          </a:stretch>
        </p:blipFill>
        <p:spPr>
          <a:xfrm>
            <a:off x="2100097" y="2323011"/>
            <a:ext cx="47529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Arbetsberedning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Kontaktuppgifter till olika personer och institutioner</a:t>
            </a:r>
          </a:p>
          <a:p>
            <a:pPr lvl="0"/>
            <a:r>
              <a:rPr lang="sv-SE" dirty="0" smtClean="0"/>
              <a:t>Beskrivning </a:t>
            </a:r>
            <a:r>
              <a:rPr lang="sv-SE" dirty="0"/>
              <a:t>av arbetet; vad som ska utföras och </a:t>
            </a:r>
            <a:r>
              <a:rPr lang="sv-SE" dirty="0" smtClean="0"/>
              <a:t>hur samt begränsningar som finns.</a:t>
            </a:r>
            <a:endParaRPr lang="sv-SE" dirty="0"/>
          </a:p>
          <a:p>
            <a:pPr lvl="0"/>
            <a:r>
              <a:rPr lang="sv-SE" dirty="0"/>
              <a:t>Beskrivning av </a:t>
            </a:r>
            <a:r>
              <a:rPr lang="sv-SE" dirty="0" smtClean="0"/>
              <a:t>särskilt komplicerade eller svåra uppgifter</a:t>
            </a:r>
            <a:r>
              <a:rPr lang="sv-SE" dirty="0" smtClean="0"/>
              <a:t>.</a:t>
            </a:r>
            <a:endParaRPr lang="sv-SE" dirty="0"/>
          </a:p>
          <a:p>
            <a:pPr lvl="0"/>
            <a:r>
              <a:rPr lang="sv-SE" dirty="0"/>
              <a:t>Begränsningar som finns och som måste följas</a:t>
            </a:r>
          </a:p>
          <a:p>
            <a:r>
              <a:rPr lang="sv-SE" dirty="0"/>
              <a:t>Evakueringsvägar</a:t>
            </a:r>
          </a:p>
        </p:txBody>
      </p:sp>
      <p:sp>
        <p:nvSpPr>
          <p:cNvPr id="4" name="Rektangel 3"/>
          <p:cNvSpPr/>
          <p:nvPr/>
        </p:nvSpPr>
        <p:spPr>
          <a:xfrm>
            <a:off x="7362908" y="4397071"/>
            <a:ext cx="1558455" cy="612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Kontrollprogram/Kontrollplaner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00" y="1240402"/>
            <a:ext cx="6038859" cy="390309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66275" y="4397071"/>
            <a:ext cx="1470991" cy="628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Ibland måste man gå från reglerna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Är det tillåtet? </a:t>
            </a:r>
            <a:r>
              <a:rPr lang="sv-SE" dirty="0" smtClean="0"/>
              <a:t>Hörde jag rätt?? Är </a:t>
            </a:r>
            <a:r>
              <a:rPr lang="sv-SE" dirty="0" smtClean="0"/>
              <a:t>det sant att Lars säger något sådant</a:t>
            </a:r>
          </a:p>
          <a:p>
            <a:r>
              <a:rPr lang="sv-SE" dirty="0" smtClean="0"/>
              <a:t>Jo, det är tillåtet i speciella fall.</a:t>
            </a:r>
          </a:p>
          <a:p>
            <a:r>
              <a:rPr lang="sv-SE" dirty="0" smtClean="0"/>
              <a:t>Alltid förenat med en fördjupad kontroll både innan arbeten påbörjas och under produktionstiden (kontrollplan.</a:t>
            </a:r>
          </a:p>
          <a:p>
            <a:r>
              <a:rPr lang="sv-SE" dirty="0" smtClean="0"/>
              <a:t>En mycket noggrant utformad </a:t>
            </a:r>
            <a:r>
              <a:rPr lang="sv-SE" dirty="0" smtClean="0"/>
              <a:t>arbetsberedning</a:t>
            </a:r>
          </a:p>
          <a:p>
            <a:r>
              <a:rPr lang="sv-SE" dirty="0" smtClean="0"/>
              <a:t>En arbetsmiljöplan (AMP) ska alltid upprättas, även om man följer regler till punkt och pricka.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347005" y="4405023"/>
            <a:ext cx="1534602" cy="556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511" y="0"/>
            <a:ext cx="2780793" cy="1457119"/>
          </a:xfrm>
        </p:spPr>
        <p:txBody>
          <a:bodyPr/>
          <a:lstStyle/>
          <a:p>
            <a:r>
              <a:rPr lang="sv-SE" noProof="0" dirty="0" smtClean="0"/>
              <a:t>Ledningsförläggning </a:t>
            </a:r>
            <a:r>
              <a:rPr lang="sv-SE" dirty="0" smtClean="0"/>
              <a:t>S</a:t>
            </a:r>
            <a:r>
              <a:rPr lang="sv-SE" noProof="0" dirty="0" err="1" smtClean="0"/>
              <a:t>chakter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förlägger vi ledningar</a:t>
            </a:r>
          </a:p>
          <a:p>
            <a:r>
              <a:rPr lang="sv-SE" dirty="0" smtClean="0"/>
              <a:t>Hur tänker man när man förlägger ledningar</a:t>
            </a:r>
          </a:p>
          <a:p>
            <a:r>
              <a:rPr lang="sv-SE" dirty="0" smtClean="0"/>
              <a:t>Schakt </a:t>
            </a:r>
            <a:r>
              <a:rPr lang="sv-SE" dirty="0" smtClean="0"/>
              <a:t>– Hur </a:t>
            </a:r>
            <a:r>
              <a:rPr lang="sv-SE" dirty="0" smtClean="0"/>
              <a:t>utförs </a:t>
            </a:r>
            <a:r>
              <a:rPr lang="sv-SE" dirty="0" smtClean="0"/>
              <a:t>den?</a:t>
            </a:r>
            <a:endParaRPr lang="sv-SE" dirty="0"/>
          </a:p>
          <a:p>
            <a:r>
              <a:rPr lang="sv-SE" noProof="0" dirty="0" smtClean="0"/>
              <a:t>Vad är det egentligen som gäller?</a:t>
            </a:r>
            <a:endParaRPr lang="sv-SE" noProof="0" dirty="0"/>
          </a:p>
          <a:p>
            <a:r>
              <a:rPr lang="sv-SE" dirty="0" smtClean="0"/>
              <a:t>Vem har ansvaret?</a:t>
            </a:r>
            <a:endParaRPr lang="sv-SE" dirty="0"/>
          </a:p>
          <a:p>
            <a:r>
              <a:rPr lang="sv-SE" noProof="0" dirty="0" smtClean="0"/>
              <a:t>Hur fungerar jord i schakter?</a:t>
            </a:r>
          </a:p>
          <a:p>
            <a:r>
              <a:rPr lang="sv-SE" dirty="0" smtClean="0"/>
              <a:t>Hur får vi egentligen säkra schakter?</a:t>
            </a:r>
            <a:endParaRPr lang="sv-SE" noProof="0" dirty="0"/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BMC Lund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Svårarbetade geotekniska förhållanden</a:t>
            </a:r>
          </a:p>
          <a:p>
            <a:pPr lvl="1"/>
            <a:r>
              <a:rPr lang="sv-SE" dirty="0"/>
              <a:t>Lermorän på mycket </a:t>
            </a:r>
            <a:r>
              <a:rPr lang="sv-SE" dirty="0" err="1"/>
              <a:t>mycket</a:t>
            </a:r>
            <a:r>
              <a:rPr lang="sv-SE" dirty="0"/>
              <a:t> fast </a:t>
            </a:r>
            <a:r>
              <a:rPr lang="sv-SE" dirty="0" smtClean="0"/>
              <a:t>lermorän från 4 m </a:t>
            </a:r>
            <a:r>
              <a:rPr lang="sv-SE" dirty="0"/>
              <a:t>som också innehåller sten och block i stor omfattning</a:t>
            </a:r>
          </a:p>
          <a:p>
            <a:r>
              <a:rPr lang="sv-SE" dirty="0" smtClean="0"/>
              <a:t>Schakt till djup 4 m.</a:t>
            </a:r>
          </a:p>
          <a:p>
            <a:r>
              <a:rPr lang="sv-SE" dirty="0" smtClean="0"/>
              <a:t>Går inte att använda konventionell spont</a:t>
            </a:r>
          </a:p>
          <a:p>
            <a:r>
              <a:rPr lang="sv-SE" dirty="0" smtClean="0"/>
              <a:t>Går att borra stålrör som man svetsar stålplattor på för att bygga upp en spont successivt (utfackningsspont).</a:t>
            </a:r>
          </a:p>
          <a:p>
            <a:r>
              <a:rPr lang="sv-SE" dirty="0" smtClean="0"/>
              <a:t>Denna sponttyp är dock mycket dyr, i princip skulle kostnaden för sponten uppgå till </a:t>
            </a:r>
            <a:r>
              <a:rPr lang="sv-SE" dirty="0" smtClean="0"/>
              <a:t>minst lika </a:t>
            </a:r>
            <a:r>
              <a:rPr lang="sv-SE" dirty="0" smtClean="0"/>
              <a:t>mycket som byggkostnaden.</a:t>
            </a:r>
          </a:p>
          <a:p>
            <a:endParaRPr lang="sv-SE" dirty="0"/>
          </a:p>
          <a:p>
            <a:endParaRPr lang="sv-SE" dirty="0" smtClean="0"/>
          </a:p>
          <a:p>
            <a:pPr marL="360000" lvl="1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354957" y="4412974"/>
            <a:ext cx="1550504" cy="580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BMC Lund (2) – schakt med släntlutning 4:1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000" lvl="3" indent="0">
              <a:buNone/>
            </a:pPr>
            <a:endParaRPr lang="sv-SE" sz="1800" dirty="0"/>
          </a:p>
        </p:txBody>
      </p:sp>
      <p:pic>
        <p:nvPicPr>
          <p:cNvPr id="4" name="Bildobjek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7132" y="1480609"/>
            <a:ext cx="5914113" cy="360027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74226" y="4420925"/>
            <a:ext cx="1463040" cy="55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innehåller en AMP?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Kontaktuppgifter till relevanta personer inom uppdraget</a:t>
            </a:r>
          </a:p>
          <a:p>
            <a:r>
              <a:rPr lang="sv-SE" dirty="0" smtClean="0"/>
              <a:t>Beskrivning om vart sjukvårdsmateriel finns.</a:t>
            </a:r>
          </a:p>
          <a:p>
            <a:r>
              <a:rPr lang="sv-SE" dirty="0" smtClean="0"/>
              <a:t>Hur man ska agera vid skada.</a:t>
            </a:r>
          </a:p>
          <a:p>
            <a:r>
              <a:rPr lang="sv-SE" dirty="0" smtClean="0"/>
              <a:t>Identifiering av samtliga risker/riskfyllda moment (enligt Arbetsmiljöverkets förteckning) och anvisningar </a:t>
            </a:r>
            <a:r>
              <a:rPr lang="sv-SE" smtClean="0"/>
              <a:t>för åtgärder </a:t>
            </a:r>
            <a:r>
              <a:rPr lang="sv-SE" dirty="0" smtClean="0"/>
              <a:t>som gör att risken minskar eller helt elimineras.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92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börjar med ett tomt blad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9287" y="1312044"/>
            <a:ext cx="5059642" cy="32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egentligen ledningsförläggning?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00" y="1633441"/>
            <a:ext cx="2645381" cy="28797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64" y="1592944"/>
            <a:ext cx="2851368" cy="292022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4453682"/>
            <a:ext cx="1940224" cy="552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384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lägger vi egentligen ledningar?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Förr i tiden</a:t>
            </a:r>
          </a:p>
          <a:p>
            <a:pPr lvl="1"/>
            <a:r>
              <a:rPr lang="sv-SE" dirty="0" smtClean="0"/>
              <a:t>Överallt</a:t>
            </a:r>
          </a:p>
          <a:p>
            <a:pPr lvl="1"/>
            <a:r>
              <a:rPr lang="sv-SE" dirty="0" smtClean="0"/>
              <a:t>Inte riktigt kanske. Generellt är vårt ledningsnät gammalt (VA). Exploatering av städer och områden har gjort att ledningar hamnar överallt. Tidigare hade man inte heller samma krav som idag.</a:t>
            </a:r>
          </a:p>
          <a:p>
            <a:pPr lvl="1"/>
            <a:r>
              <a:rPr lang="sv-SE" dirty="0" smtClean="0"/>
              <a:t>Servitut, vad är det egentligen?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4453682"/>
            <a:ext cx="1940224" cy="552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99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lägger vi ledningar egentligen forts.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24049" y="1689118"/>
            <a:ext cx="6480000" cy="2880000"/>
          </a:xfrm>
        </p:spPr>
        <p:txBody>
          <a:bodyPr/>
          <a:lstStyle/>
          <a:p>
            <a:r>
              <a:rPr lang="sv-SE" dirty="0" smtClean="0"/>
              <a:t>Idag sker det mer ordnat och samordnat</a:t>
            </a:r>
          </a:p>
          <a:p>
            <a:pPr lvl="1"/>
            <a:r>
              <a:rPr lang="sv-SE" dirty="0" smtClean="0"/>
              <a:t>Undviker privat mark (om det inte är privata ledningar </a:t>
            </a:r>
            <a:r>
              <a:rPr lang="sv-SE" dirty="0" err="1" smtClean="0"/>
              <a:t>förståss</a:t>
            </a:r>
            <a:endParaRPr lang="sv-SE" dirty="0" smtClean="0"/>
          </a:p>
          <a:p>
            <a:pPr lvl="1"/>
            <a:r>
              <a:rPr lang="sv-SE" dirty="0" smtClean="0"/>
              <a:t>Lättillgänglighet är viktigt (underhåll och reparationer)</a:t>
            </a:r>
          </a:p>
          <a:p>
            <a:pPr lvl="1"/>
            <a:r>
              <a:rPr lang="sv-SE" dirty="0" smtClean="0"/>
              <a:t>I gator är vanligt att ledningar läggs, eller i trottoarer. </a:t>
            </a:r>
          </a:p>
          <a:p>
            <a:pPr lvl="1"/>
            <a:r>
              <a:rPr lang="sv-SE" dirty="0" smtClean="0"/>
              <a:t>I andra allmänna områden som utan ”större” problem går att spärra av, t ex parkeringsplatser, gångstråk etc. Men man gör sitt yttersta för att trafiken ska påverkas så lite som möjligt</a:t>
            </a:r>
          </a:p>
        </p:txBody>
      </p:sp>
      <p:pic>
        <p:nvPicPr>
          <p:cNvPr id="1026" name="Picture 2" descr="Vägarbeten i Malmö – Sydsvens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5" y="4131784"/>
            <a:ext cx="1561907" cy="8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ägarbeten i Malmö – Sydsvens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99" y="4059412"/>
            <a:ext cx="1691143" cy="9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4453682"/>
            <a:ext cx="1940224" cy="552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87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Man undviker så klart avstängningar</a:t>
            </a:r>
            <a:endParaRPr lang="sv-SE" dirty="0"/>
          </a:p>
        </p:txBody>
      </p:sp>
      <p:pic>
        <p:nvPicPr>
          <p:cNvPr id="2050" name="Picture 2" descr="Kartbild visar arbetsområdet på Nobelvägen. Arbetet sker på gatans vänstra sida och påverkar tillgången till Vårgatan och Värnhemsgata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4" y="1457119"/>
            <a:ext cx="34777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44" y="2134174"/>
            <a:ext cx="4386138" cy="15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Ledningsläggning i ”modernt” projekt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3" y="2063207"/>
            <a:ext cx="6480175" cy="213151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4453682"/>
            <a:ext cx="1940224" cy="552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96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2659</TotalTime>
  <Words>1049</Words>
  <Application>Microsoft Office PowerPoint</Application>
  <PresentationFormat>Bildspel på skärmen (16:9)</PresentationFormat>
  <Paragraphs>130</Paragraphs>
  <Slides>32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MAU-PPT_SV_16-9</vt:lpstr>
      <vt:lpstr>PowerPoint-presentation</vt:lpstr>
      <vt:lpstr>Ledningsförläggning Schakter</vt:lpstr>
      <vt:lpstr>Ledningsförläggning Schakter</vt:lpstr>
      <vt:lpstr>Vi börjar med ett tomt blad</vt:lpstr>
      <vt:lpstr>Vad är egentligen ledningsförläggning?</vt:lpstr>
      <vt:lpstr>Var lägger vi egentligen ledningar?</vt:lpstr>
      <vt:lpstr>Var lägger vi ledningar egentligen forts.</vt:lpstr>
      <vt:lpstr>Man undviker så klart avstängningar</vt:lpstr>
      <vt:lpstr>Ledningsläggning i ”modernt” projekt</vt:lpstr>
      <vt:lpstr>Ledningsläggning i ”modernt” projekt</vt:lpstr>
      <vt:lpstr>Lite kort om schakter</vt:lpstr>
      <vt:lpstr>Regelverk</vt:lpstr>
      <vt:lpstr>Publikationer</vt:lpstr>
      <vt:lpstr>Handboken Schakta säkert</vt:lpstr>
      <vt:lpstr>Något revolutionerande med Schakta säkert?</vt:lpstr>
      <vt:lpstr>Typslänter</vt:lpstr>
      <vt:lpstr>Hur får vi då en schakt säker? (1)</vt:lpstr>
      <vt:lpstr>Hur får vi då en schakt säker? (2)</vt:lpstr>
      <vt:lpstr>Hur får vi då en schakt säker (3)</vt:lpstr>
      <vt:lpstr>Det går alltid att få till stabila schakter</vt:lpstr>
      <vt:lpstr>Ett praktiskt exempel</vt:lpstr>
      <vt:lpstr>Stödkonstruktioner (1)</vt:lpstr>
      <vt:lpstr>Stödkonstruktioner (2)</vt:lpstr>
      <vt:lpstr>Stödkonstruktioner (2)</vt:lpstr>
      <vt:lpstr>Stödkonstruktioner (3)</vt:lpstr>
      <vt:lpstr>Ibland utnyttas stödkonstruktioner till annat.</vt:lpstr>
      <vt:lpstr>Arbetsberedning</vt:lpstr>
      <vt:lpstr>Kontrollprogram/Kontrollplaner</vt:lpstr>
      <vt:lpstr>Ibland måste man gå från reglerna</vt:lpstr>
      <vt:lpstr>BMC Lund (1)</vt:lpstr>
      <vt:lpstr>BMC Lund (2) – schakt med släntlutning 4:1 </vt:lpstr>
      <vt:lpstr>Vad innehåller en AMP?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62</cp:revision>
  <cp:lastPrinted>2022-01-26T12:12:25Z</cp:lastPrinted>
  <dcterms:created xsi:type="dcterms:W3CDTF">2018-01-16T03:00:31Z</dcterms:created>
  <dcterms:modified xsi:type="dcterms:W3CDTF">2024-09-05T03:15:02Z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