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273" r:id="rId5"/>
    <p:sldId id="278" r:id="rId6"/>
    <p:sldId id="262" r:id="rId7"/>
    <p:sldId id="284" r:id="rId8"/>
    <p:sldId id="285" r:id="rId9"/>
    <p:sldId id="283" r:id="rId10"/>
    <p:sldId id="290" r:id="rId11"/>
    <p:sldId id="288" r:id="rId12"/>
    <p:sldId id="292" r:id="rId13"/>
    <p:sldId id="293" r:id="rId14"/>
    <p:sldId id="294" r:id="rId15"/>
    <p:sldId id="295" r:id="rId16"/>
    <p:sldId id="286" r:id="rId17"/>
    <p:sldId id="287" r:id="rId18"/>
    <p:sldId id="291" r:id="rId19"/>
    <p:sldId id="289" r:id="rId20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Johansson" initials="LJ" lastIdx="0" clrIdx="0">
    <p:extLst>
      <p:ext uri="{19B8F6BF-5375-455C-9EA6-DF929625EA0E}">
        <p15:presenceInfo xmlns:p15="http://schemas.microsoft.com/office/powerpoint/2012/main" userId="S-1-5-21-1957994488-287218729-725345543-9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2606-E6E9-4277-BAE2-FA782BDCFACE}" v="6" dt="2021-01-27T11:32:2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0" autoAdjust="0"/>
    <p:restoredTop sz="83297" autoAdjust="0"/>
  </p:normalViewPr>
  <p:slideViewPr>
    <p:cSldViewPr snapToGrid="0" snapToObjects="1">
      <p:cViewPr varScale="1">
        <p:scale>
          <a:sx n="126" d="100"/>
          <a:sy n="126" d="100"/>
        </p:scale>
        <p:origin x="13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C3ED2606-E6E9-4277-BAE2-FA782BDCFACE}"/>
    <pc:docChg chg="undo custSel modSld">
      <pc:chgData name="Lars Johansson" userId="f2ae33bb-990f-4100-8e10-e6bdcda428dc" providerId="ADAL" clId="{C3ED2606-E6E9-4277-BAE2-FA782BDCFACE}" dt="2021-01-27T11:32:29.480" v="16"/>
      <pc:docMkLst>
        <pc:docMk/>
      </pc:docMkLst>
      <pc:sldChg chg="modSp mod">
        <pc:chgData name="Lars Johansson" userId="f2ae33bb-990f-4100-8e10-e6bdcda428dc" providerId="ADAL" clId="{C3ED2606-E6E9-4277-BAE2-FA782BDCFACE}" dt="2021-01-27T11:32:09.633" v="14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C3ED2606-E6E9-4277-BAE2-FA782BDCFACE}" dt="2021-01-27T11:32:09.633" v="14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Anim">
        <pc:chgData name="Lars Johansson" userId="f2ae33bb-990f-4100-8e10-e6bdcda428dc" providerId="ADAL" clId="{C3ED2606-E6E9-4277-BAE2-FA782BDCFACE}" dt="2021-01-27T11:32:29.480" v="16"/>
        <pc:sldMkLst>
          <pc:docMk/>
          <pc:sldMk cId="2639453581" sldId="2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Kornstorleksfördelningens betydelse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93" y="1836135"/>
            <a:ext cx="2947424" cy="216072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08" y="1303736"/>
            <a:ext cx="3159132" cy="205539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85" y="3038411"/>
            <a:ext cx="2408006" cy="191689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Kornstorleksfördelningens betydelse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83" y="1689118"/>
            <a:ext cx="3676673" cy="177629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09" y="2204650"/>
            <a:ext cx="3981679" cy="252151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Kornformens betydelse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00" y="1394902"/>
            <a:ext cx="2596237" cy="2066393"/>
          </a:xfrm>
          <a:prstGeom prst="rect">
            <a:avLst/>
          </a:prstGeom>
        </p:spPr>
      </p:pic>
      <p:sp>
        <p:nvSpPr>
          <p:cNvPr id="7" name="AutoShape 6" descr="Makadam 100-150 Mörk/Diabas - Miljöfabriken 2000 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29" y="2598792"/>
            <a:ext cx="3749635" cy="200501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246" y="1366521"/>
            <a:ext cx="2796665" cy="201239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516" y="1759610"/>
            <a:ext cx="3990686" cy="241433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Effektivspänning och portryck forts.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333499"/>
            <a:ext cx="6480000" cy="35528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Krafter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Spänningar</a:t>
            </a:r>
          </a:p>
          <a:p>
            <a:pPr marL="0" indent="0">
              <a:buNone/>
            </a:pPr>
            <a:r>
              <a:rPr lang="sv-SE" dirty="0">
                <a:sym typeface="Symbol" panose="05050102010706020507" pitchFamily="18" charset="2"/>
              </a:rPr>
              <a:t> kallar vi </a:t>
            </a:r>
            <a:r>
              <a:rPr lang="sv-SE" sz="2200" b="1" dirty="0">
                <a:solidFill>
                  <a:srgbClr val="FF0000"/>
                </a:solidFill>
                <a:sym typeface="Symbol" panose="05050102010706020507" pitchFamily="18" charset="2"/>
              </a:rPr>
              <a:t>totalspänningar</a:t>
            </a:r>
            <a:endParaRPr lang="sv-SE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vattenmättnad är A</a:t>
            </a:r>
            <a:r>
              <a:rPr lang="sv-SE" baseline="-25000" dirty="0"/>
              <a:t>g</a:t>
            </a:r>
            <a:r>
              <a:rPr lang="sv-SE" dirty="0"/>
              <a:t> = 0 (innebär att tredje termen ovan = 0)</a:t>
            </a:r>
          </a:p>
          <a:p>
            <a:pPr marL="0" lvl="0" indent="0">
              <a:buNone/>
            </a:pPr>
            <a:r>
              <a:rPr lang="sv-SE" dirty="0"/>
              <a:t>Vidare gäller     </a:t>
            </a:r>
            <a:r>
              <a:rPr lang="sv-SE" kern="0" dirty="0">
                <a:sym typeface="Wingdings" pitchFamily="2" charset="2"/>
              </a:rPr>
              <a:t>A</a:t>
            </a:r>
            <a:r>
              <a:rPr lang="sv-SE" kern="0" baseline="-25000" dirty="0">
                <a:sym typeface="Wingdings" pitchFamily="2" charset="2"/>
              </a:rPr>
              <a:t>s</a:t>
            </a:r>
            <a:r>
              <a:rPr lang="sv-SE" kern="0" dirty="0">
                <a:sym typeface="Wingdings" pitchFamily="2" charset="2"/>
              </a:rPr>
              <a:t> &lt;&lt; </a:t>
            </a:r>
            <a:r>
              <a:rPr lang="sv-SE" kern="0" dirty="0" err="1">
                <a:sym typeface="Wingdings" pitchFamily="2" charset="2"/>
              </a:rPr>
              <a:t>A</a:t>
            </a:r>
            <a:r>
              <a:rPr lang="sv-SE" kern="0" baseline="-25000" dirty="0" err="1">
                <a:sym typeface="Wingdings" pitchFamily="2" charset="2"/>
              </a:rPr>
              <a:t>tot</a:t>
            </a:r>
            <a:r>
              <a:rPr lang="sv-SE" kern="0" dirty="0">
                <a:sym typeface="Wingdings" pitchFamily="2" charset="2"/>
              </a:rPr>
              <a:t>   </a:t>
            </a:r>
          </a:p>
          <a:p>
            <a:pPr marL="0" lvl="0" indent="0">
              <a:buNone/>
            </a:pPr>
            <a:endParaRPr lang="sv-SE" kern="0" dirty="0">
              <a:sym typeface="Wingdings" pitchFamily="2" charset="2"/>
            </a:endParaRPr>
          </a:p>
          <a:p>
            <a:pPr marL="0" lvl="0" indent="0">
              <a:buNone/>
            </a:pPr>
            <a:r>
              <a:rPr lang="sv-SE" kern="0" dirty="0">
                <a:sym typeface="Wingdings" pitchFamily="2" charset="2"/>
              </a:rPr>
              <a:t>och    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32180"/>
              </p:ext>
            </p:extLst>
          </p:nvPr>
        </p:nvGraphicFramePr>
        <p:xfrm>
          <a:off x="2643188" y="1355725"/>
          <a:ext cx="14382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kvation" r:id="rId3" imgW="1129810" imgH="241195" progId="Equation.3">
                  <p:embed/>
                </p:oleObj>
              </mc:Choice>
              <mc:Fallback>
                <p:oleObj name="Ekvation" r:id="rId3" imgW="1129810" imgH="241195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355725"/>
                        <a:ext cx="14382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74213"/>
              </p:ext>
            </p:extLst>
          </p:nvPr>
        </p:nvGraphicFramePr>
        <p:xfrm>
          <a:off x="2643188" y="1936750"/>
          <a:ext cx="2616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kvation" r:id="rId5" imgW="2057400" imgH="241200" progId="Equation.3">
                  <p:embed/>
                </p:oleObj>
              </mc:Choice>
              <mc:Fallback>
                <p:oleObj name="Ekvation" r:id="rId5" imgW="2057400" imgH="2412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936750"/>
                        <a:ext cx="2616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23797"/>
              </p:ext>
            </p:extLst>
          </p:nvPr>
        </p:nvGraphicFramePr>
        <p:xfrm>
          <a:off x="1456531" y="2511425"/>
          <a:ext cx="2373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kvation" r:id="rId7" imgW="1866900" imgH="457200" progId="Equation.3">
                  <p:embed/>
                </p:oleObj>
              </mc:Choice>
              <mc:Fallback>
                <p:oleObj name="Ekvation" r:id="rId7" imgW="1866900" imgH="4572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31" y="2511425"/>
                        <a:ext cx="2373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155020"/>
              </p:ext>
            </p:extLst>
          </p:nvPr>
        </p:nvGraphicFramePr>
        <p:xfrm>
          <a:off x="3452813" y="3738563"/>
          <a:ext cx="6127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kvation" r:id="rId9" imgW="482391" imgH="431613" progId="Equation.3">
                  <p:embed/>
                </p:oleObj>
              </mc:Choice>
              <mc:Fallback>
                <p:oleObj name="Ekvation" r:id="rId9" imgW="482391" imgH="431613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738563"/>
                        <a:ext cx="6127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23079"/>
              </p:ext>
            </p:extLst>
          </p:nvPr>
        </p:nvGraphicFramePr>
        <p:xfrm>
          <a:off x="1917700" y="4189413"/>
          <a:ext cx="12763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kvation" r:id="rId11" imgW="1002865" imgH="431613" progId="Equation.3">
                  <p:embed/>
                </p:oleObj>
              </mc:Choice>
              <mc:Fallback>
                <p:oleObj name="Ekvation" r:id="rId11" imgW="1002865" imgH="431613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4189413"/>
                        <a:ext cx="12763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90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Effektivspänning och portryck forts.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533524"/>
            <a:ext cx="6480000" cy="33242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Spänningar i kornskelettet relateras till hela arean och kallas för </a:t>
            </a:r>
            <a:r>
              <a:rPr lang="sv-SE" sz="2000" b="1" dirty="0">
                <a:solidFill>
                  <a:srgbClr val="FF0000"/>
                </a:solidFill>
              </a:rPr>
              <a:t>effektivspänningar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 kallar vi </a:t>
            </a:r>
            <a:r>
              <a:rPr lang="sv-SE" sz="2000" b="1" dirty="0">
                <a:solidFill>
                  <a:srgbClr val="FF0000"/>
                </a:solidFill>
              </a:rPr>
              <a:t>porvattentrycket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>
                <a:sym typeface="Symbol" panose="05050102010706020507" pitchFamily="18" charset="2"/>
              </a:rPr>
              <a:t> = ’ + u  och vi är mer vana att se ’ =  - u</a:t>
            </a:r>
          </a:p>
          <a:p>
            <a:pPr marL="0" indent="0">
              <a:buNone/>
            </a:pPr>
            <a:endParaRPr lang="sv-SE" sz="11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sv-SE" dirty="0">
                <a:sym typeface="Symbol" panose="05050102010706020507" pitchFamily="18" charset="2"/>
              </a:rPr>
              <a:t>Och för </a:t>
            </a:r>
            <a:r>
              <a:rPr lang="sv-SE" sz="2000" b="1" dirty="0">
                <a:solidFill>
                  <a:srgbClr val="FF0000"/>
                </a:solidFill>
                <a:sym typeface="Symbol" panose="05050102010706020507" pitchFamily="18" charset="2"/>
              </a:rPr>
              <a:t>initialspänningar</a:t>
            </a:r>
            <a:r>
              <a:rPr lang="sv-SE" dirty="0">
                <a:sym typeface="Symbol" panose="05050102010706020507" pitchFamily="18" charset="2"/>
              </a:rPr>
              <a:t> blir det   ’</a:t>
            </a:r>
            <a:r>
              <a:rPr lang="sv-SE" baseline="-25000" dirty="0">
                <a:sym typeface="Symbol" panose="05050102010706020507" pitchFamily="18" charset="2"/>
              </a:rPr>
              <a:t>0</a:t>
            </a:r>
            <a:r>
              <a:rPr lang="sv-SE" dirty="0">
                <a:sym typeface="Symbol" panose="05050102010706020507" pitchFamily="18" charset="2"/>
              </a:rPr>
              <a:t> = </a:t>
            </a:r>
            <a:r>
              <a:rPr lang="sv-SE" baseline="-25000" dirty="0">
                <a:sym typeface="Symbol" panose="05050102010706020507" pitchFamily="18" charset="2"/>
              </a:rPr>
              <a:t>0</a:t>
            </a:r>
            <a:r>
              <a:rPr lang="sv-SE" dirty="0">
                <a:sym typeface="Symbol" panose="05050102010706020507" pitchFamily="18" charset="2"/>
              </a:rPr>
              <a:t> - u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40679"/>
              </p:ext>
            </p:extLst>
          </p:nvPr>
        </p:nvGraphicFramePr>
        <p:xfrm>
          <a:off x="1470025" y="1457119"/>
          <a:ext cx="1535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kvation" r:id="rId3" imgW="1206500" imgH="482600" progId="Equation.3">
                  <p:embed/>
                </p:oleObj>
              </mc:Choice>
              <mc:Fallback>
                <p:oleObj name="Ekvation" r:id="rId3" imgW="1206500" imgH="4826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457119"/>
                        <a:ext cx="1535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50137"/>
              </p:ext>
            </p:extLst>
          </p:nvPr>
        </p:nvGraphicFramePr>
        <p:xfrm>
          <a:off x="1459000" y="3127376"/>
          <a:ext cx="5810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kvation" r:id="rId5" imgW="457200" imgH="228600" progId="Equation.3">
                  <p:embed/>
                </p:oleObj>
              </mc:Choice>
              <mc:Fallback>
                <p:oleObj name="Ekvation" r:id="rId5" imgW="457200" imgH="2286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000" y="3127376"/>
                        <a:ext cx="5810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kt 4">
                <a:extLst>
                  <a:ext uri="{FF2B5EF4-FFF2-40B4-BE49-F238E27FC236}">
                    <a16:creationId xmlns:a16="http://schemas.microsoft.com/office/drawing/2014/main" id="{D8919F83-967B-4EF2-9389-BCB5C868391B}"/>
                  </a:ext>
                </a:extLst>
              </p:cNvPr>
              <p:cNvSpPr txBox="1"/>
              <p:nvPr/>
            </p:nvSpPr>
            <p:spPr bwMode="auto">
              <a:xfrm>
                <a:off x="1382800" y="2610542"/>
                <a:ext cx="2229168" cy="319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7" name="Objekt 4">
                <a:extLst>
                  <a:ext uri="{FF2B5EF4-FFF2-40B4-BE49-F238E27FC236}">
                    <a16:creationId xmlns:a16="http://schemas.microsoft.com/office/drawing/2014/main" id="{D8919F83-967B-4EF2-9389-BCB5C8683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800" y="2610542"/>
                <a:ext cx="2229168" cy="319088"/>
              </a:xfrm>
              <a:prstGeom prst="rect">
                <a:avLst/>
              </a:prstGeom>
              <a:blipFill>
                <a:blip r:embed="rId7"/>
                <a:stretch>
                  <a:fillRect b="-15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9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</p:spPr>
        <p:txBody>
          <a:bodyPr/>
          <a:lstStyle/>
          <a:p>
            <a:r>
              <a:rPr lang="sv-SE" dirty="0"/>
              <a:t>Mohr’s spänningscirklar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Ett sätt att beräkna spänningar godtyckligt i en jordvolym utgående från huvudspänningsriktningarna.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      </a:t>
            </a:r>
            <a:r>
              <a:rPr lang="sv-SE" sz="1600" dirty="0"/>
              <a:t>Friktionsjord                                   Kohesionsjord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476500"/>
            <a:ext cx="2954249" cy="164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455261"/>
            <a:ext cx="3038142" cy="16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853FEA-6C14-4999-A0A8-455F70FC076E}"/>
              </a:ext>
            </a:extLst>
          </p:cNvPr>
          <p:cNvCxnSpPr>
            <a:cxnSpLocks/>
          </p:cNvCxnSpPr>
          <p:nvPr/>
        </p:nvCxnSpPr>
        <p:spPr>
          <a:xfrm flipV="1">
            <a:off x="1190625" y="2895600"/>
            <a:ext cx="2057400" cy="714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0B5331-3DE8-4410-8BD7-22D8482F6B1A}"/>
              </a:ext>
            </a:extLst>
          </p:cNvPr>
          <p:cNvCxnSpPr>
            <a:cxnSpLocks/>
          </p:cNvCxnSpPr>
          <p:nvPr/>
        </p:nvCxnSpPr>
        <p:spPr>
          <a:xfrm>
            <a:off x="4515434" y="3071916"/>
            <a:ext cx="22187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effektivspänningar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Jorden består av finsand med </a:t>
            </a:r>
            <a:r>
              <a:rPr lang="sv-SE" dirty="0">
                <a:sym typeface="Symbol"/>
              </a:rPr>
              <a:t> = 18 kN/m</a:t>
            </a:r>
            <a:r>
              <a:rPr lang="sv-SE" baseline="30000" dirty="0">
                <a:sym typeface="Symbol"/>
              </a:rPr>
              <a:t>3</a:t>
            </a:r>
            <a:r>
              <a:rPr lang="sv-SE" dirty="0">
                <a:sym typeface="Symbol"/>
              </a:rPr>
              <a:t> / </a:t>
            </a:r>
            <a:r>
              <a:rPr lang="sv-SE" baseline="-25000" dirty="0">
                <a:sym typeface="Symbol"/>
              </a:rPr>
              <a:t>m</a:t>
            </a:r>
            <a:r>
              <a:rPr lang="sv-SE" dirty="0">
                <a:sym typeface="Symbol"/>
              </a:rPr>
              <a:t> = 21 kN/m</a:t>
            </a:r>
            <a:r>
              <a:rPr lang="sv-SE" baseline="30000" dirty="0">
                <a:sym typeface="Symbol"/>
              </a:rPr>
              <a:t>3</a:t>
            </a:r>
            <a:endParaRPr lang="sv-SE" dirty="0">
              <a:sym typeface="Symbol"/>
            </a:endParaRPr>
          </a:p>
          <a:p>
            <a:r>
              <a:rPr lang="sv-SE" dirty="0">
                <a:sym typeface="Symbol"/>
              </a:rPr>
              <a:t>Grundvattenytan är belägen 2,0 m under markytan</a:t>
            </a:r>
          </a:p>
          <a:p>
            <a:endParaRPr lang="sv-SE" dirty="0">
              <a:sym typeface="Symbol"/>
            </a:endParaRPr>
          </a:p>
          <a:p>
            <a:r>
              <a:rPr lang="sv-SE" dirty="0">
                <a:sym typeface="Symbol"/>
              </a:rPr>
              <a:t>Beräkna </a:t>
            </a:r>
            <a:r>
              <a:rPr lang="sv-SE" baseline="-25000" dirty="0">
                <a:sym typeface="Symbol"/>
              </a:rPr>
              <a:t>0</a:t>
            </a:r>
            <a:r>
              <a:rPr lang="sv-SE" dirty="0">
                <a:sym typeface="Symbol"/>
              </a:rPr>
              <a:t>, u och ’</a:t>
            </a:r>
            <a:r>
              <a:rPr lang="sv-SE" baseline="-25000" dirty="0">
                <a:sym typeface="Symbol"/>
              </a:rPr>
              <a:t>0</a:t>
            </a:r>
            <a:r>
              <a:rPr lang="sv-SE" dirty="0">
                <a:sym typeface="Symbol"/>
              </a:rPr>
              <a:t> för djupen 1, 2, 3 och 4 m under markytan.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Geoteknik – spänningar i jord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noProof="0" dirty="0" smtClean="0"/>
              <a:t>2023-08-28</a:t>
            </a:r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Spänningar i jord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Effektivspänningar och jordtryck</a:t>
            </a:r>
          </a:p>
          <a:p>
            <a:r>
              <a:rPr lang="sv-SE" noProof="0" dirty="0"/>
              <a:t>Hydrostatiskt tillstånd</a:t>
            </a:r>
          </a:p>
          <a:p>
            <a:r>
              <a:rPr lang="sv-SE" dirty="0"/>
              <a:t>Hydrodynamiskt tillstånd</a:t>
            </a:r>
          </a:p>
          <a:p>
            <a:r>
              <a:rPr lang="sv-SE" noProof="0" dirty="0"/>
              <a:t>Horisontellt effektivtryck</a:t>
            </a:r>
          </a:p>
          <a:p>
            <a:r>
              <a:rPr lang="sv-SE" dirty="0"/>
              <a:t>Mohr’s spänningscirkel</a:t>
            </a:r>
            <a:endParaRPr lang="sv-SE" noProof="0" dirty="0"/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986"/>
          <a:stretch>
            <a:fillRect/>
          </a:stretch>
        </p:blipFill>
        <p:spPr/>
      </p:pic>
      <p:sp>
        <p:nvSpPr>
          <p:cNvPr id="6" name="ClipArt Placeholder 5"/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Effektivspänning och portryck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Jord är ett 3-fasmaterial</a:t>
            </a:r>
          </a:p>
          <a:p>
            <a:pPr marL="0" indent="0">
              <a:buNone/>
            </a:pPr>
            <a:r>
              <a:rPr lang="sv-SE" dirty="0"/>
              <a:t>		- kornskelett</a:t>
            </a:r>
          </a:p>
          <a:p>
            <a:pPr marL="0" indent="0">
              <a:buNone/>
            </a:pPr>
            <a:r>
              <a:rPr lang="sv-SE" dirty="0"/>
              <a:t>		- vatten</a:t>
            </a:r>
          </a:p>
          <a:p>
            <a:pPr marL="0" indent="0">
              <a:buNone/>
            </a:pPr>
            <a:r>
              <a:rPr lang="sv-SE" dirty="0"/>
              <a:t>		- gas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Kornskelett </a:t>
            </a:r>
            <a:r>
              <a:rPr lang="sv-SE" dirty="0">
                <a:sym typeface="Wingdings" panose="05000000000000000000" pitchFamily="2" charset="2"/>
              </a:rPr>
              <a:t> effektivspänningar [</a:t>
            </a:r>
            <a:r>
              <a:rPr lang="sv-SE" dirty="0">
                <a:sym typeface="Symbol"/>
              </a:rPr>
              <a:t></a:t>
            </a:r>
            <a:r>
              <a:rPr lang="sv-SE" dirty="0" smtClean="0">
                <a:sym typeface="Symbol"/>
              </a:rPr>
              <a:t>’  (</a:t>
            </a:r>
            <a:r>
              <a:rPr lang="sv-SE" dirty="0" err="1" smtClean="0">
                <a:sym typeface="Symbol"/>
              </a:rPr>
              <a:t>kPa</a:t>
            </a:r>
            <a:r>
              <a:rPr lang="sv-SE" dirty="0" smtClean="0">
                <a:sym typeface="Symbol"/>
              </a:rPr>
              <a:t> / kN/m</a:t>
            </a:r>
            <a:r>
              <a:rPr lang="sv-SE" baseline="30000" dirty="0" smtClean="0">
                <a:sym typeface="Symbol"/>
              </a:rPr>
              <a:t>2</a:t>
            </a:r>
            <a:r>
              <a:rPr lang="sv-SE" dirty="0" smtClean="0">
                <a:sym typeface="Symbol"/>
              </a:rPr>
              <a:t>)]</a:t>
            </a:r>
            <a:endParaRPr lang="sv-SE" dirty="0">
              <a:sym typeface="Symbol"/>
            </a:endParaRPr>
          </a:p>
          <a:p>
            <a:pPr marL="0" indent="0">
              <a:buNone/>
            </a:pPr>
            <a:r>
              <a:rPr lang="sv-SE" dirty="0">
                <a:sym typeface="Symbol"/>
              </a:rPr>
              <a:t>Vatten </a:t>
            </a:r>
            <a:r>
              <a:rPr lang="sv-SE" dirty="0">
                <a:sym typeface="Wingdings" panose="05000000000000000000" pitchFamily="2" charset="2"/>
              </a:rPr>
              <a:t> portryck (eller porvattentryck) [</a:t>
            </a:r>
            <a:r>
              <a:rPr lang="sv-SE" dirty="0" smtClean="0">
                <a:sym typeface="Wingdings" panose="05000000000000000000" pitchFamily="2" charset="2"/>
              </a:rPr>
              <a:t>u (</a:t>
            </a:r>
            <a:r>
              <a:rPr lang="sv-SE" dirty="0" err="1" smtClean="0">
                <a:sym typeface="Wingdings" panose="05000000000000000000" pitchFamily="2" charset="2"/>
              </a:rPr>
              <a:t>kPa</a:t>
            </a:r>
            <a:r>
              <a:rPr lang="sv-SE" dirty="0" smtClean="0">
                <a:sym typeface="Wingdings" panose="05000000000000000000" pitchFamily="2" charset="2"/>
              </a:rPr>
              <a:t> / kN/m</a:t>
            </a:r>
            <a:r>
              <a:rPr lang="sv-SE" baseline="30000" dirty="0" smtClean="0">
                <a:sym typeface="Wingdings" panose="05000000000000000000" pitchFamily="2" charset="2"/>
              </a:rPr>
              <a:t>2</a:t>
            </a:r>
            <a:r>
              <a:rPr lang="sv-SE" dirty="0" smtClean="0">
                <a:sym typeface="Wingdings" panose="05000000000000000000" pitchFamily="2" charset="2"/>
              </a:rPr>
              <a:t>)]</a:t>
            </a: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Spänningar i kornskelettet + Spänningar i </a:t>
            </a:r>
            <a:r>
              <a:rPr lang="sv-SE" dirty="0" smtClean="0">
                <a:sym typeface="Wingdings" panose="05000000000000000000" pitchFamily="2" charset="2"/>
              </a:rPr>
              <a:t>vattnet </a:t>
            </a:r>
            <a:r>
              <a:rPr lang="sv-SE" dirty="0">
                <a:sym typeface="Wingdings" panose="05000000000000000000" pitchFamily="2" charset="2"/>
              </a:rPr>
              <a:t>= totalspänningar [</a:t>
            </a:r>
            <a:r>
              <a:rPr lang="sv-SE" dirty="0">
                <a:sym typeface="Symbol"/>
              </a:rPr>
              <a:t>]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17" y="1557897"/>
            <a:ext cx="1152998" cy="22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Effektivspänning och portryck forts.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999" y="1457119"/>
            <a:ext cx="7050001" cy="34006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Föreställ dig ett horisontellt snitt genom en jordvolym. </a:t>
            </a:r>
          </a:p>
          <a:p>
            <a:pPr marL="0" indent="0">
              <a:buNone/>
            </a:pPr>
            <a:r>
              <a:rPr lang="sv-SE" dirty="0"/>
              <a:t>Ovanför snittet ligger likadana likformiga jordkorn, som har kontakt i bara en enda punkt (kornkontaktpunkt).</a:t>
            </a:r>
          </a:p>
          <a:p>
            <a:pPr marL="0" indent="0">
              <a:buNone/>
            </a:pPr>
            <a:r>
              <a:rPr lang="sv-SE" dirty="0"/>
              <a:t>Mellan jordkornen finns porer som är fyllda med gas (luft) och/eller vätska (vatten)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Tänk dig nu att du lägger på en jämnt fördelad vertikal last på jordkornen. Kraften tas upp av jorden och fördelas mellan de tre faserna; fast fas (s), vattenfas (w) och </a:t>
            </a:r>
            <a:r>
              <a:rPr lang="sv-SE" dirty="0" err="1"/>
              <a:t>gasfas</a:t>
            </a:r>
            <a:r>
              <a:rPr lang="sv-SE" dirty="0"/>
              <a:t> (g)</a:t>
            </a:r>
          </a:p>
        </p:txBody>
      </p:sp>
      <p:pic>
        <p:nvPicPr>
          <p:cNvPr id="4" name="Bildobjekt 10" descr="ScreenHunter_02 Jan. 26 05.4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700" y="2884517"/>
            <a:ext cx="1847081" cy="1185538"/>
          </a:xfrm>
          <a:prstGeom prst="rect">
            <a:avLst/>
          </a:prstGeom>
        </p:spPr>
      </p:pic>
      <p:sp>
        <p:nvSpPr>
          <p:cNvPr id="5" name="textruta 35"/>
          <p:cNvSpPr txBox="1"/>
          <p:nvPr/>
        </p:nvSpPr>
        <p:spPr>
          <a:xfrm>
            <a:off x="5548860" y="2668833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kornkontaktpunkter</a:t>
            </a:r>
          </a:p>
        </p:txBody>
      </p:sp>
      <p:cxnSp>
        <p:nvCxnSpPr>
          <p:cNvPr id="6" name="Rak pil 30"/>
          <p:cNvCxnSpPr/>
          <p:nvPr/>
        </p:nvCxnSpPr>
        <p:spPr>
          <a:xfrm flipH="1">
            <a:off x="5183877" y="2961511"/>
            <a:ext cx="648072" cy="153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32"/>
          <p:cNvCxnSpPr/>
          <p:nvPr/>
        </p:nvCxnSpPr>
        <p:spPr>
          <a:xfrm flipH="1">
            <a:off x="5206844" y="2972572"/>
            <a:ext cx="611250" cy="508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34"/>
          <p:cNvCxnSpPr/>
          <p:nvPr/>
        </p:nvCxnSpPr>
        <p:spPr>
          <a:xfrm flipH="1">
            <a:off x="5219881" y="2972572"/>
            <a:ext cx="594321" cy="866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17"/>
          <p:cNvSpPr/>
          <p:nvPr/>
        </p:nvSpPr>
        <p:spPr>
          <a:xfrm>
            <a:off x="4744486" y="2991708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0" name="Rektangel 22"/>
          <p:cNvSpPr/>
          <p:nvPr/>
        </p:nvSpPr>
        <p:spPr>
          <a:xfrm>
            <a:off x="4765684" y="3362174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1" name="Rektangel 28"/>
          <p:cNvSpPr/>
          <p:nvPr/>
        </p:nvSpPr>
        <p:spPr>
          <a:xfrm>
            <a:off x="4747513" y="3715664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2" name="Rektangel 16"/>
          <p:cNvSpPr/>
          <p:nvPr/>
        </p:nvSpPr>
        <p:spPr>
          <a:xfrm>
            <a:off x="4398263" y="2976589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3" name="Rektangel 21"/>
          <p:cNvSpPr/>
          <p:nvPr/>
        </p:nvSpPr>
        <p:spPr>
          <a:xfrm>
            <a:off x="4398263" y="3353686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4" name="Rektangel 26"/>
          <p:cNvSpPr/>
          <p:nvPr/>
        </p:nvSpPr>
        <p:spPr>
          <a:xfrm>
            <a:off x="4398263" y="3715663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5" name="Rektangel 15"/>
          <p:cNvSpPr/>
          <p:nvPr/>
        </p:nvSpPr>
        <p:spPr>
          <a:xfrm>
            <a:off x="4059679" y="3006054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6" name="Rektangel 20"/>
          <p:cNvSpPr/>
          <p:nvPr/>
        </p:nvSpPr>
        <p:spPr>
          <a:xfrm>
            <a:off x="4042539" y="3353685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7" name="Rektangel 25"/>
          <p:cNvSpPr/>
          <p:nvPr/>
        </p:nvSpPr>
        <p:spPr>
          <a:xfrm>
            <a:off x="4042539" y="3718661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8" name="Rektangel 13"/>
          <p:cNvSpPr/>
          <p:nvPr/>
        </p:nvSpPr>
        <p:spPr>
          <a:xfrm>
            <a:off x="3693483" y="3006053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19" name="Rektangel 19"/>
          <p:cNvSpPr/>
          <p:nvPr/>
        </p:nvSpPr>
        <p:spPr>
          <a:xfrm>
            <a:off x="3721127" y="3352380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20" name="Rektangel 24"/>
          <p:cNvSpPr/>
          <p:nvPr/>
        </p:nvSpPr>
        <p:spPr>
          <a:xfrm>
            <a:off x="3718689" y="3715662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ym typeface="Symbol"/>
              </a:rPr>
              <a:t></a:t>
            </a:r>
            <a:endParaRPr lang="sv-SE" sz="1000" dirty="0"/>
          </a:p>
        </p:txBody>
      </p:sp>
      <p:sp>
        <p:nvSpPr>
          <p:cNvPr id="21" name="textruta 40"/>
          <p:cNvSpPr txBox="1"/>
          <p:nvPr/>
        </p:nvSpPr>
        <p:spPr>
          <a:xfrm>
            <a:off x="1514741" y="2884517"/>
            <a:ext cx="14670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porer fyllda med</a:t>
            </a:r>
          </a:p>
          <a:p>
            <a:r>
              <a:rPr lang="sv-SE" sz="1400" dirty="0"/>
              <a:t>vatten och/eller</a:t>
            </a:r>
          </a:p>
          <a:p>
            <a:r>
              <a:rPr lang="sv-SE" sz="1400" dirty="0"/>
              <a:t>Luft</a:t>
            </a:r>
          </a:p>
        </p:txBody>
      </p:sp>
      <p:cxnSp>
        <p:nvCxnSpPr>
          <p:cNvPr id="22" name="Rak pil 39"/>
          <p:cNvCxnSpPr/>
          <p:nvPr/>
        </p:nvCxnSpPr>
        <p:spPr>
          <a:xfrm>
            <a:off x="2774244" y="3485284"/>
            <a:ext cx="1210902" cy="158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39"/>
          <p:cNvCxnSpPr/>
          <p:nvPr/>
        </p:nvCxnSpPr>
        <p:spPr>
          <a:xfrm flipV="1">
            <a:off x="2779263" y="3252275"/>
            <a:ext cx="1263276" cy="22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76" y="4524732"/>
            <a:ext cx="1801352" cy="55277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586" y="2049079"/>
            <a:ext cx="1152998" cy="22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Vertikala spänningar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92571"/>
            <a:ext cx="6480000" cy="327821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Vertikala totalspänningen</a:t>
            </a:r>
          </a:p>
          <a:p>
            <a:r>
              <a:rPr lang="sv-SE" dirty="0"/>
              <a:t>Tryckspänningar är positiva!!!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>
                <a:sym typeface="Symbol" panose="05050102010706020507" pitchFamily="18" charset="2"/>
              </a:rPr>
              <a:t></a:t>
            </a:r>
            <a:r>
              <a:rPr lang="sv-SE" baseline="-25000" dirty="0">
                <a:sym typeface="Symbol" panose="05050102010706020507" pitchFamily="18" charset="2"/>
              </a:rPr>
              <a:t>i</a:t>
            </a:r>
            <a:r>
              <a:rPr lang="sv-SE" dirty="0">
                <a:sym typeface="Symbol" panose="05050102010706020507" pitchFamily="18" charset="2"/>
              </a:rPr>
              <a:t> = jordens tunghet [kN/m</a:t>
            </a:r>
            <a:r>
              <a:rPr lang="sv-SE" baseline="30000" dirty="0">
                <a:sym typeface="Symbol" panose="05050102010706020507" pitchFamily="18" charset="2"/>
              </a:rPr>
              <a:t>3</a:t>
            </a:r>
            <a:r>
              <a:rPr lang="sv-SE" dirty="0">
                <a:sym typeface="Symbol" panose="05050102010706020507" pitchFamily="18" charset="2"/>
              </a:rPr>
              <a:t>]</a:t>
            </a:r>
          </a:p>
          <a:p>
            <a:pPr marL="0" indent="0">
              <a:buNone/>
            </a:pPr>
            <a:r>
              <a:rPr lang="sv-SE" dirty="0" err="1">
                <a:sym typeface="Symbol" panose="05050102010706020507" pitchFamily="18" charset="2"/>
              </a:rPr>
              <a:t>z</a:t>
            </a:r>
            <a:r>
              <a:rPr lang="sv-SE" baseline="-25000" dirty="0" err="1">
                <a:sym typeface="Symbol" panose="05050102010706020507" pitchFamily="18" charset="2"/>
              </a:rPr>
              <a:t>i</a:t>
            </a:r>
            <a:r>
              <a:rPr lang="sv-SE" dirty="0">
                <a:sym typeface="Symbol" panose="05050102010706020507" pitchFamily="18" charset="2"/>
              </a:rPr>
              <a:t> = jordlagrets mäktighet [m]</a:t>
            </a:r>
          </a:p>
          <a:p>
            <a:pPr marL="0" indent="0">
              <a:buNone/>
            </a:pPr>
            <a:r>
              <a:rPr lang="sv-SE" dirty="0">
                <a:sym typeface="Symbol" panose="05050102010706020507" pitchFamily="18" charset="2"/>
              </a:rPr>
              <a:t>I geotekniken räknar vi alltid </a:t>
            </a:r>
            <a:r>
              <a:rPr lang="sv-SE" dirty="0" smtClean="0">
                <a:sym typeface="Symbol" panose="05050102010706020507" pitchFamily="18" charset="2"/>
              </a:rPr>
              <a:t>med</a:t>
            </a:r>
            <a:r>
              <a:rPr lang="sv-SE" dirty="0">
                <a:sym typeface="Symbol" panose="05050102010706020507" pitchFamily="18" charset="2"/>
              </a:rPr>
              <a:t>					 </a:t>
            </a:r>
            <a:r>
              <a:rPr lang="sv-SE" dirty="0" smtClean="0">
                <a:sym typeface="Symbol" panose="05050102010706020507" pitchFamily="18" charset="2"/>
              </a:rPr>
              <a:t>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>
                <a:sym typeface="Symbol" panose="05050102010706020507" pitchFamily="18" charset="2"/>
              </a:rPr>
              <a:t></a:t>
            </a:r>
            <a:r>
              <a:rPr lang="sv-SE" baseline="-25000" dirty="0" smtClean="0">
                <a:sym typeface="Symbol" panose="05050102010706020507" pitchFamily="18" charset="2"/>
              </a:rPr>
              <a:t>w </a:t>
            </a:r>
            <a:r>
              <a:rPr lang="sv-SE" dirty="0" smtClean="0">
                <a:sym typeface="Symbol" panose="05050102010706020507" pitchFamily="18" charset="2"/>
              </a:rPr>
              <a:t>= </a:t>
            </a:r>
            <a:r>
              <a:rPr lang="sv-SE" dirty="0">
                <a:sym typeface="Symbol" panose="05050102010706020507" pitchFamily="18" charset="2"/>
              </a:rPr>
              <a:t>10 </a:t>
            </a:r>
            <a:r>
              <a:rPr lang="sv-SE" dirty="0" smtClean="0">
                <a:sym typeface="Symbol" panose="05050102010706020507" pitchFamily="18" charset="2"/>
              </a:rPr>
              <a:t>kN/m</a:t>
            </a:r>
            <a:r>
              <a:rPr lang="sv-SE" baseline="30000" dirty="0" smtClean="0">
                <a:sym typeface="Symbol" panose="05050102010706020507" pitchFamily="18" charset="2"/>
              </a:rPr>
              <a:t>3</a:t>
            </a:r>
            <a:r>
              <a:rPr lang="sv-SE" dirty="0" smtClean="0">
                <a:sym typeface="Symbol" panose="05050102010706020507" pitchFamily="18" charset="2"/>
              </a:rPr>
              <a:t>.</a:t>
            </a:r>
            <a:endParaRPr lang="sv-SE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sv-SE" dirty="0" smtClean="0"/>
              <a:t>[          ]    g = 10 m/s</a:t>
            </a:r>
            <a:r>
              <a:rPr lang="sv-SE" baseline="30000" dirty="0" smtClean="0"/>
              <a:t>2</a:t>
            </a:r>
            <a:endParaRPr lang="sv-SE" dirty="0"/>
          </a:p>
        </p:txBody>
      </p:sp>
      <p:pic>
        <p:nvPicPr>
          <p:cNvPr id="4" name="Bildobjekt 7" descr="3-1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7840" y="1457119"/>
            <a:ext cx="1596038" cy="1372593"/>
          </a:xfrm>
          <a:prstGeom prst="rect">
            <a:avLst/>
          </a:prstGeom>
        </p:spPr>
      </p:pic>
      <p:pic>
        <p:nvPicPr>
          <p:cNvPr id="6" name="Bildobjekt 9" descr="3-1-2b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7473" y="2865164"/>
            <a:ext cx="2392961" cy="2011635"/>
          </a:xfrm>
          <a:prstGeom prst="rect">
            <a:avLst/>
          </a:prstGeom>
        </p:spPr>
      </p:pic>
      <p:sp>
        <p:nvSpPr>
          <p:cNvPr id="7" name="textruta 10"/>
          <p:cNvSpPr txBox="1"/>
          <p:nvPr/>
        </p:nvSpPr>
        <p:spPr>
          <a:xfrm>
            <a:off x="5836170" y="319480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Symbol" pitchFamily="18" charset="2"/>
              </a:rPr>
              <a:t>g</a:t>
            </a:r>
            <a:r>
              <a:rPr lang="sv-SE" sz="1400" baseline="-25000" dirty="0">
                <a:latin typeface="+mn-lt"/>
              </a:rPr>
              <a:t>1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8" name="textruta 11"/>
          <p:cNvSpPr txBox="1"/>
          <p:nvPr/>
        </p:nvSpPr>
        <p:spPr>
          <a:xfrm>
            <a:off x="5836170" y="352445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Symbol" pitchFamily="18" charset="2"/>
              </a:rPr>
              <a:t>g</a:t>
            </a:r>
            <a:r>
              <a:rPr lang="sv-SE" sz="1400" baseline="-25000" dirty="0">
                <a:latin typeface="+mn-lt"/>
              </a:rPr>
              <a:t>2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9" name="textruta 14"/>
          <p:cNvSpPr txBox="1"/>
          <p:nvPr/>
        </p:nvSpPr>
        <p:spPr>
          <a:xfrm>
            <a:off x="5836170" y="400240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Symbol" pitchFamily="18" charset="2"/>
              </a:rPr>
              <a:t>g</a:t>
            </a:r>
            <a:r>
              <a:rPr lang="sv-SE" sz="1400" baseline="-25000" dirty="0">
                <a:latin typeface="+mn-lt"/>
              </a:rPr>
              <a:t>3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10" name="textruta 10"/>
          <p:cNvSpPr txBox="1"/>
          <p:nvPr/>
        </p:nvSpPr>
        <p:spPr>
          <a:xfrm>
            <a:off x="7543769" y="307577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+mn-lt"/>
              </a:rPr>
              <a:t>z</a:t>
            </a:r>
            <a:r>
              <a:rPr lang="sv-SE" sz="1400" baseline="-25000" dirty="0">
                <a:latin typeface="+mn-lt"/>
              </a:rPr>
              <a:t>1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543769" y="35414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+mn-lt"/>
              </a:rPr>
              <a:t>z</a:t>
            </a:r>
            <a:r>
              <a:rPr lang="sv-SE" sz="1400" baseline="-25000" dirty="0">
                <a:latin typeface="+mn-lt"/>
              </a:rPr>
              <a:t>2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12" name="textruta 10"/>
          <p:cNvSpPr txBox="1"/>
          <p:nvPr/>
        </p:nvSpPr>
        <p:spPr>
          <a:xfrm>
            <a:off x="7543769" y="400240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+mn-lt"/>
              </a:rPr>
              <a:t>z</a:t>
            </a:r>
            <a:r>
              <a:rPr lang="sv-SE" sz="1400" baseline="-25000" dirty="0">
                <a:latin typeface="+mn-lt"/>
              </a:rPr>
              <a:t>3</a:t>
            </a:r>
            <a:endParaRPr lang="sv-SE" sz="1400" dirty="0">
              <a:latin typeface="Symbol" pitchFamily="18" charset="2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63032"/>
              </p:ext>
            </p:extLst>
          </p:nvPr>
        </p:nvGraphicFramePr>
        <p:xfrm>
          <a:off x="1439710" y="4424394"/>
          <a:ext cx="7112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kvation" r:id="rId7" imgW="558720" imgH="164880" progId="Equation.3">
                  <p:embed/>
                </p:oleObj>
              </mc:Choice>
              <mc:Fallback>
                <p:oleObj name="Ekvation" r:id="rId7" imgW="558720" imgH="1648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710" y="4424394"/>
                        <a:ext cx="7112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Horisontella effektivspänningar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Vertikal effektivspänning lätt att beräkna analytiskt vid horisontell markyta.</a:t>
            </a:r>
          </a:p>
          <a:p>
            <a:r>
              <a:rPr lang="sv-SE" dirty="0"/>
              <a:t>Horisontella effektivspänningar kan inte beräknas analytiskt                     </a:t>
            </a:r>
            <a:r>
              <a:rPr lang="sv-SE" dirty="0">
                <a:sym typeface="Wingdings" panose="05000000000000000000" pitchFamily="2" charset="2"/>
              </a:rPr>
              <a:t> empiriska värden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K</a:t>
            </a:r>
            <a:r>
              <a:rPr lang="sv-SE" baseline="-25000" dirty="0">
                <a:sym typeface="Wingdings" panose="05000000000000000000" pitchFamily="2" charset="2"/>
              </a:rPr>
              <a:t>0</a:t>
            </a:r>
            <a:r>
              <a:rPr lang="sv-SE" dirty="0">
                <a:sym typeface="Wingdings" panose="05000000000000000000" pitchFamily="2" charset="2"/>
              </a:rPr>
              <a:t> kallas vilojordtryckskoefficienten (K</a:t>
            </a:r>
            <a:r>
              <a:rPr lang="sv-SE" baseline="-25000" dirty="0">
                <a:sym typeface="Wingdings" panose="05000000000000000000" pitchFamily="2" charset="2"/>
              </a:rPr>
              <a:t>0</a:t>
            </a:r>
            <a:r>
              <a:rPr lang="sv-SE" dirty="0">
                <a:sym typeface="Wingdings" panose="05000000000000000000" pitchFamily="2" charset="2"/>
              </a:rPr>
              <a:t> = </a:t>
            </a:r>
            <a:r>
              <a:rPr lang="sv-SE" dirty="0">
                <a:sym typeface="Symbol" panose="05050102010706020507" pitchFamily="18" charset="2"/>
              </a:rPr>
              <a:t>’</a:t>
            </a:r>
            <a:r>
              <a:rPr lang="sv-SE" baseline="-25000" dirty="0">
                <a:sym typeface="Symbol" panose="05050102010706020507" pitchFamily="18" charset="2"/>
              </a:rPr>
              <a:t>H0</a:t>
            </a:r>
            <a:r>
              <a:rPr lang="sv-SE" dirty="0">
                <a:sym typeface="Symbol" panose="05050102010706020507" pitchFamily="18" charset="2"/>
              </a:rPr>
              <a:t> / ’</a:t>
            </a:r>
            <a:r>
              <a:rPr lang="sv-SE" baseline="-25000" dirty="0">
                <a:sym typeface="Symbol" panose="05050102010706020507" pitchFamily="18" charset="2"/>
              </a:rPr>
              <a:t>0</a:t>
            </a:r>
            <a:r>
              <a:rPr lang="sv-SE" dirty="0">
                <a:sym typeface="Symbol" panose="05050102010706020507" pitchFamily="18" charset="2"/>
              </a:rPr>
              <a:t>)</a:t>
            </a: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	K</a:t>
            </a:r>
            <a:r>
              <a:rPr lang="sv-SE" baseline="-25000" dirty="0">
                <a:sym typeface="Wingdings" panose="05000000000000000000" pitchFamily="2" charset="2"/>
              </a:rPr>
              <a:t>0</a:t>
            </a:r>
            <a:r>
              <a:rPr lang="sv-SE" dirty="0">
                <a:sym typeface="Wingdings" panose="05000000000000000000" pitchFamily="2" charset="2"/>
              </a:rPr>
              <a:t> = 0,5			i sand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	K</a:t>
            </a:r>
            <a:r>
              <a:rPr lang="sv-SE" baseline="-25000" dirty="0">
                <a:sym typeface="Wingdings" panose="05000000000000000000" pitchFamily="2" charset="2"/>
              </a:rPr>
              <a:t>0</a:t>
            </a:r>
            <a:r>
              <a:rPr lang="sv-SE" dirty="0">
                <a:sym typeface="Wingdings" panose="05000000000000000000" pitchFamily="2" charset="2"/>
              </a:rPr>
              <a:t> = 0,6 – 0,8		i normalkonsoliderad (NC) lera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	K</a:t>
            </a:r>
            <a:r>
              <a:rPr lang="sv-SE" baseline="-25000" dirty="0">
                <a:sym typeface="Wingdings" panose="05000000000000000000" pitchFamily="2" charset="2"/>
              </a:rPr>
              <a:t>0</a:t>
            </a:r>
            <a:r>
              <a:rPr lang="sv-SE" dirty="0">
                <a:sym typeface="Wingdings" panose="05000000000000000000" pitchFamily="2" charset="2"/>
              </a:rPr>
              <a:t> &gt; 1 			i överkonsoliderad (OC) lera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Hydrostatiskt tillstånd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248231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I jord under grundvattenytan, utan grundvattenströmning, är vattenfasen i jämvikt.</a:t>
            </a:r>
          </a:p>
          <a:p>
            <a:r>
              <a:rPr lang="sv-SE" dirty="0"/>
              <a:t>Vattentrycket, portrycket, är hydrostatiskt</a:t>
            </a:r>
          </a:p>
          <a:p>
            <a:r>
              <a:rPr lang="sv-SE" dirty="0"/>
              <a:t>I en jord med hydrostatiskt portryck, kan portrycket beräknas som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   där </a:t>
            </a:r>
            <a:r>
              <a:rPr lang="sv-SE" dirty="0" err="1"/>
              <a:t>z</a:t>
            </a:r>
            <a:r>
              <a:rPr lang="sv-SE" baseline="-25000" dirty="0" err="1"/>
              <a:t>w</a:t>
            </a:r>
            <a:r>
              <a:rPr lang="sv-SE" dirty="0"/>
              <a:t> = djupet under grundvattenytan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spcBef>
                <a:spcPts val="0"/>
              </a:spcBef>
              <a:buNone/>
            </a:pPr>
            <a:r>
              <a:rPr lang="sv-SE" i="1" dirty="0"/>
              <a:t>Hydrostatiskt porvattentryck definieras som en horisontell grundvattenyta på eller på ett visst djup under markytan. På grundvattenytan är porvattentrycket 0. Porvattentrycket ökar med 10 kPa per meter under grundvattenytan.</a:t>
            </a: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70871"/>
              </p:ext>
            </p:extLst>
          </p:nvPr>
        </p:nvGraphicFramePr>
        <p:xfrm>
          <a:off x="1789113" y="2835275"/>
          <a:ext cx="808037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835275"/>
                        <a:ext cx="808037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Kornstorleksfördelningens betydelse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85" y="1457119"/>
            <a:ext cx="2694064" cy="1750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70583" y="3070626"/>
            <a:ext cx="2563938" cy="18804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43" y="1876712"/>
            <a:ext cx="2613163" cy="19451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867</TotalTime>
  <Words>565</Words>
  <Application>Microsoft Office PowerPoint</Application>
  <PresentationFormat>Bildspel på skärmen (16:9)</PresentationFormat>
  <Paragraphs>117</Paragraphs>
  <Slides>16</Slides>
  <Notes>2</Notes>
  <HiddenSlides>3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Wingdings</vt:lpstr>
      <vt:lpstr>MAU-PPT_SV_16-9</vt:lpstr>
      <vt:lpstr>Ekvation</vt:lpstr>
      <vt:lpstr>Equation</vt:lpstr>
      <vt:lpstr>PowerPoint-presentation</vt:lpstr>
      <vt:lpstr>Geoteknik – spänningar i jord</vt:lpstr>
      <vt:lpstr>Spänningar i jord</vt:lpstr>
      <vt:lpstr>Effektivspänning och portryck</vt:lpstr>
      <vt:lpstr>Effektivspänning och portryck forts.</vt:lpstr>
      <vt:lpstr>Vertikala spänningar</vt:lpstr>
      <vt:lpstr>Horisontella effektivspänningar</vt:lpstr>
      <vt:lpstr>Hydrostatiskt tillstånd</vt:lpstr>
      <vt:lpstr>Kornstorleksfördelningens betydelse</vt:lpstr>
      <vt:lpstr>Kornstorleksfördelningens betydelse</vt:lpstr>
      <vt:lpstr>Kornstorleksfördelningens betydelse</vt:lpstr>
      <vt:lpstr>Kornformens betydelse</vt:lpstr>
      <vt:lpstr>Effektivspänning och portryck forts.</vt:lpstr>
      <vt:lpstr>Effektivspänning och portryck forts.</vt:lpstr>
      <vt:lpstr>Mohr’s spänningscirklar</vt:lpstr>
      <vt:lpstr>Exempel effektivspänningar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29</cp:revision>
  <cp:lastPrinted>2022-01-26T12:12:25Z</cp:lastPrinted>
  <dcterms:created xsi:type="dcterms:W3CDTF">2018-01-16T03:00:31Z</dcterms:created>
  <dcterms:modified xsi:type="dcterms:W3CDTF">2023-08-28T05:57:36Z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