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6"/>
  </p:notesMasterIdLst>
  <p:sldIdLst>
    <p:sldId id="277" r:id="rId5"/>
    <p:sldId id="278" r:id="rId6"/>
    <p:sldId id="288" r:id="rId7"/>
    <p:sldId id="294" r:id="rId8"/>
    <p:sldId id="295" r:id="rId9"/>
    <p:sldId id="290" r:id="rId10"/>
    <p:sldId id="289" r:id="rId11"/>
    <p:sldId id="291" r:id="rId12"/>
    <p:sldId id="292" r:id="rId13"/>
    <p:sldId id="293" r:id="rId14"/>
    <p:sldId id="296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0" autoAdjust="0"/>
    <p:restoredTop sz="83297" autoAdjust="0"/>
  </p:normalViewPr>
  <p:slideViewPr>
    <p:cSldViewPr snapToGrid="0" snapToObjects="1">
      <p:cViewPr varScale="1">
        <p:scale>
          <a:sx n="111" d="100"/>
          <a:sy n="111" d="100"/>
        </p:scale>
        <p:origin x="96" y="1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s Johansson" userId="f2ae33bb-990f-4100-8e10-e6bdcda428dc" providerId="ADAL" clId="{68F6DB7A-E32D-42C8-B3EB-2626ACFF4CFB}"/>
    <pc:docChg chg="modSld">
      <pc:chgData name="Lars Johansson" userId="f2ae33bb-990f-4100-8e10-e6bdcda428dc" providerId="ADAL" clId="{68F6DB7A-E32D-42C8-B3EB-2626ACFF4CFB}" dt="2021-01-26T06:59:33.945" v="11" actId="20577"/>
      <pc:docMkLst>
        <pc:docMk/>
      </pc:docMkLst>
      <pc:sldChg chg="modSp mod">
        <pc:chgData name="Lars Johansson" userId="f2ae33bb-990f-4100-8e10-e6bdcda428dc" providerId="ADAL" clId="{68F6DB7A-E32D-42C8-B3EB-2626ACFF4CFB}" dt="2021-01-26T06:59:33.945" v="11" actId="20577"/>
        <pc:sldMkLst>
          <pc:docMk/>
          <pc:sldMk cId="2233534846" sldId="278"/>
        </pc:sldMkLst>
        <pc:spChg chg="mod">
          <ac:chgData name="Lars Johansson" userId="f2ae33bb-990f-4100-8e10-e6bdcda428dc" providerId="ADAL" clId="{68F6DB7A-E32D-42C8-B3EB-2626ACFF4CFB}" dt="2021-01-26T06:59:33.945" v="11" actId="20577"/>
          <ac:spMkLst>
            <pc:docMk/>
            <pc:sldMk cId="2233534846" sldId="278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2FA3B-FB1A-744E-AC9C-1D77D3E304CB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1E07B-78B8-0A41-A6FD-B2454DDAA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1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1E07B-78B8-0A41-A6FD-B2454DDAA9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83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1E07B-78B8-0A41-A6FD-B2454DDAA9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59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799" y="910853"/>
            <a:ext cx="5391655" cy="2081821"/>
          </a:xfrm>
        </p:spPr>
        <p:txBody>
          <a:bodyPr anchor="b" anchorCtr="0"/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800" y="3206986"/>
            <a:ext cx="5391654" cy="131445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format på underrubrik i bakgrunden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49313" y="4536032"/>
            <a:ext cx="5392737" cy="34607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>
                <a:solidFill>
                  <a:srgbClr val="CACFCF"/>
                </a:solidFill>
              </a:defRPr>
            </a:lvl1pPr>
          </a:lstStyle>
          <a:p>
            <a:pPr lvl="0"/>
            <a:r>
              <a:rPr lang="sv-SE" noProof="0"/>
              <a:t>Additional info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ext w/ covering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en bild</a:t>
            </a:r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en ClipArt-bild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94" y="593978"/>
            <a:ext cx="6480000" cy="3644642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55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9869"/>
            <a:ext cx="8229600" cy="857250"/>
          </a:xfrm>
        </p:spPr>
        <p:txBody>
          <a:bodyPr/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56721"/>
            <a:ext cx="4038600" cy="293790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6721"/>
            <a:ext cx="4038600" cy="293790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986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2098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01920"/>
            <a:ext cx="4040188" cy="249270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22098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01920"/>
            <a:ext cx="4041775" cy="249270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65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U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525837" y="1194061"/>
            <a:ext cx="2092325" cy="2462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1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olo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799" y="910853"/>
            <a:ext cx="5391655" cy="2081821"/>
          </a:xfrm>
        </p:spPr>
        <p:txBody>
          <a:bodyPr anchor="b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800" y="3206986"/>
            <a:ext cx="5391654" cy="131445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format på underrubrik i bakgrunden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49313" y="4536032"/>
            <a:ext cx="5392737" cy="34607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 noProof="0"/>
              <a:t>Additional info</a:t>
            </a:r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en ClipArt-bild</a:t>
            </a:r>
          </a:p>
        </p:txBody>
      </p:sp>
    </p:spTree>
    <p:extLst>
      <p:ext uri="{BB962C8B-B14F-4D97-AF65-F5344CB8AC3E}">
        <p14:creationId xmlns:p14="http://schemas.microsoft.com/office/powerpoint/2010/main" val="194149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511" y="0"/>
            <a:ext cx="2627485" cy="1457119"/>
          </a:xfrm>
        </p:spPr>
        <p:txBody>
          <a:bodyPr anchor="b" anchorCtr="0"/>
          <a:lstStyle>
            <a:lvl1pPr>
              <a:defRPr sz="2000"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11" y="1689118"/>
            <a:ext cx="2627485" cy="288000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884613" y="0"/>
            <a:ext cx="5259387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en bild</a:t>
            </a:r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en ClipArt-bild</a:t>
            </a:r>
          </a:p>
        </p:txBody>
      </p:sp>
    </p:spTree>
    <p:extLst>
      <p:ext uri="{BB962C8B-B14F-4D97-AF65-F5344CB8AC3E}">
        <p14:creationId xmlns:p14="http://schemas.microsoft.com/office/powerpoint/2010/main" val="117739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2935" y="0"/>
            <a:ext cx="2627485" cy="1457119"/>
          </a:xfrm>
        </p:spPr>
        <p:txBody>
          <a:bodyPr anchor="b" anchorCtr="0"/>
          <a:lstStyle>
            <a:lvl1pPr>
              <a:defRPr sz="2000"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2935" y="1689118"/>
            <a:ext cx="2627485" cy="288000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9387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85571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10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på ikonen för att lägga till en ClipArt-bild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6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2000" y="599870"/>
            <a:ext cx="6480000" cy="3644642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/>
            </a:lvl1pPr>
            <a:lvl2pPr marL="0" indent="0" algn="ctr">
              <a:spcBef>
                <a:spcPts val="1200"/>
              </a:spcBef>
              <a:buNone/>
              <a:defRPr/>
            </a:lvl2pPr>
            <a:lvl3pPr marL="0" indent="0" algn="ctr">
              <a:spcBef>
                <a:spcPts val="1200"/>
              </a:spcBef>
              <a:buNone/>
              <a:defRPr/>
            </a:lvl3pPr>
            <a:lvl4pPr marL="0" indent="0" algn="ctr">
              <a:spcBef>
                <a:spcPts val="1200"/>
              </a:spcBef>
              <a:buNone/>
              <a:defRPr/>
            </a:lvl4pPr>
            <a:lvl5pPr marL="0" indent="0" algn="ctr">
              <a:spcBef>
                <a:spcPts val="1200"/>
              </a:spcBef>
              <a:buNone/>
              <a:defRPr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5828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ext Colo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94" y="593978"/>
            <a:ext cx="6480000" cy="3644642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5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en ClipArt-bild</a:t>
            </a:r>
          </a:p>
        </p:txBody>
      </p:sp>
    </p:spTree>
    <p:extLst>
      <p:ext uri="{BB962C8B-B14F-4D97-AF65-F5344CB8AC3E}">
        <p14:creationId xmlns:p14="http://schemas.microsoft.com/office/powerpoint/2010/main" val="388970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box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en ClipArt-bild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781936" y="1683884"/>
            <a:ext cx="1462642" cy="764191"/>
          </a:xfrm>
          <a:solidFill>
            <a:schemeClr val="accent3"/>
          </a:solidFill>
        </p:spPr>
        <p:txBody>
          <a:bodyPr wrap="square" lIns="216000" tIns="108000" rIns="216000" bIns="9000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XXX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928468" y="2375926"/>
            <a:ext cx="1462642" cy="764191"/>
          </a:xfrm>
          <a:solidFill>
            <a:schemeClr val="accent3"/>
          </a:solidFill>
        </p:spPr>
        <p:txBody>
          <a:bodyPr wrap="square" lIns="216000" tIns="108000" rIns="216000" bIns="9000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374628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2000" y="599869"/>
            <a:ext cx="648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000" y="1689118"/>
            <a:ext cx="6480000" cy="28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pic>
        <p:nvPicPr>
          <p:cNvPr id="7" name="Picture 6" descr="MAU.pdf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422" y="4528470"/>
            <a:ext cx="1245460" cy="4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72" r:id="rId2"/>
    <p:sldLayoutId id="2147493457" r:id="rId3"/>
    <p:sldLayoutId id="2147493469" r:id="rId4"/>
    <p:sldLayoutId id="2147493470" r:id="rId5"/>
    <p:sldLayoutId id="2147493471" r:id="rId6"/>
    <p:sldLayoutId id="2147493467" r:id="rId7"/>
    <p:sldLayoutId id="2147493468" r:id="rId8"/>
    <p:sldLayoutId id="2147493491" r:id="rId9"/>
    <p:sldLayoutId id="2147493474" r:id="rId10"/>
    <p:sldLayoutId id="2147493459" r:id="rId11"/>
    <p:sldLayoutId id="2147493460" r:id="rId12"/>
    <p:sldLayoutId id="2147493462" r:id="rId13"/>
    <p:sldLayoutId id="2147493473" r:id="rId14"/>
    <p:sldLayoutId id="2147493490" r:id="rId15"/>
    <p:sldLayoutId id="2147493463" r:id="rId16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457200" rtl="0" eaLnBrk="1" latinLnBrk="0" hangingPunct="1">
        <a:lnSpc>
          <a:spcPct val="110000"/>
        </a:lnSpc>
        <a:spcBef>
          <a:spcPts val="12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457200" rtl="0" eaLnBrk="1" latinLnBrk="0" hangingPunct="1">
        <a:lnSpc>
          <a:spcPct val="110000"/>
        </a:lnSpc>
        <a:spcBef>
          <a:spcPts val="8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457200" rtl="0" eaLnBrk="1" latinLnBrk="0" hangingPunct="1">
        <a:lnSpc>
          <a:spcPct val="110000"/>
        </a:lnSpc>
        <a:spcBef>
          <a:spcPts val="6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457200" rtl="0" eaLnBrk="1" latinLnBrk="0" hangingPunct="1">
        <a:lnSpc>
          <a:spcPct val="110000"/>
        </a:lnSpc>
        <a:spcBef>
          <a:spcPts val="4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457200" rtl="0" eaLnBrk="1" latinLnBrk="0" hangingPunct="1">
        <a:lnSpc>
          <a:spcPct val="110000"/>
        </a:lnSpc>
        <a:spcBef>
          <a:spcPts val="4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18020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74" y="2108421"/>
            <a:ext cx="2674852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1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Kompletterande klassificering / organisk halt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983" y="1917188"/>
            <a:ext cx="4176464" cy="1584176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4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E8E71-4FFD-4B0C-8B1E-547E54DF5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602838"/>
            <a:ext cx="6480000" cy="857250"/>
          </a:xfrm>
        </p:spPr>
        <p:txBody>
          <a:bodyPr/>
          <a:lstStyle/>
          <a:p>
            <a:r>
              <a:rPr lang="sv-SE" dirty="0"/>
              <a:t>Kompletterande klassificering / materialtyp och tjälfarlighetsklass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452F6B-A9DF-4A55-9591-D4CA25261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9336" y="1689100"/>
            <a:ext cx="3785329" cy="28797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C97CDD-8AFB-4B8C-B72F-ACB31931033F}"/>
              </a:ext>
            </a:extLst>
          </p:cNvPr>
          <p:cNvSpPr/>
          <p:nvPr/>
        </p:nvSpPr>
        <p:spPr>
          <a:xfrm>
            <a:off x="2724150" y="1733550"/>
            <a:ext cx="381000" cy="2393950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CC0A09-ABCA-4C9C-8D95-FF2043EA3B12}"/>
              </a:ext>
            </a:extLst>
          </p:cNvPr>
          <p:cNvSpPr/>
          <p:nvPr/>
        </p:nvSpPr>
        <p:spPr>
          <a:xfrm>
            <a:off x="6038852" y="1727200"/>
            <a:ext cx="381000" cy="2393950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6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920x1080_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Geoteknik – Klassificering av jord</a:t>
            </a:r>
            <a:endParaRPr lang="sv-SE" sz="4000" noProof="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noProof="0" dirty="0"/>
              <a:t>Lars Johansson </a:t>
            </a:r>
            <a:r>
              <a:rPr lang="sv-SE" noProof="0" dirty="0" smtClean="0"/>
              <a:t>2023-08-23</a:t>
            </a:r>
            <a:endParaRPr lang="sv-SE" noProof="0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301" y="4328036"/>
            <a:ext cx="2674852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3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Grunder för klassificering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32000" y="1399558"/>
            <a:ext cx="6480000" cy="3469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400" dirty="0"/>
              <a:t>Jord klassificeras utifrån följande kriterier:</a:t>
            </a:r>
          </a:p>
          <a:p>
            <a:pPr marL="0" indent="0">
              <a:spcBef>
                <a:spcPts val="0"/>
              </a:spcBef>
              <a:buNone/>
            </a:pPr>
            <a:endParaRPr lang="sv-SE" sz="1400" b="1" dirty="0"/>
          </a:p>
          <a:p>
            <a:pPr>
              <a:spcBef>
                <a:spcPts val="0"/>
              </a:spcBef>
              <a:buFontTx/>
              <a:buChar char="-"/>
            </a:pPr>
            <a:r>
              <a:rPr lang="sv-SE" sz="1400" dirty="0"/>
              <a:t>andelen finmaterial (finjordshalt)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sv-SE" sz="1400" dirty="0"/>
              <a:t>andelen sand (sandhalt)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sv-SE" sz="1400" dirty="0"/>
              <a:t>andelen grus (grushalt)</a:t>
            </a:r>
          </a:p>
          <a:p>
            <a:pPr marL="0" indent="0">
              <a:spcBef>
                <a:spcPts val="0"/>
              </a:spcBef>
              <a:buNone/>
            </a:pPr>
            <a:endParaRPr lang="sv-SE" sz="1400" dirty="0"/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/>
              <a:t>Andelen finmaterial, sand, grus bestäms med kornstorleksfördelningskurvor på basis av siktförsök.</a:t>
            </a:r>
          </a:p>
          <a:p>
            <a:pPr marL="0" indent="0">
              <a:spcBef>
                <a:spcPts val="0"/>
              </a:spcBef>
              <a:buNone/>
            </a:pPr>
            <a:endParaRPr lang="sv-SE" sz="1400" dirty="0"/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/>
              <a:t>Vid klassificeringen används nomogram baserat på Eurokod:</a:t>
            </a:r>
          </a:p>
          <a:p>
            <a:pPr marL="0" indent="0">
              <a:spcBef>
                <a:spcPts val="0"/>
              </a:spcBef>
              <a:buNone/>
            </a:pPr>
            <a:endParaRPr lang="sv-SE" sz="1400" dirty="0"/>
          </a:p>
          <a:p>
            <a:pPr>
              <a:spcBef>
                <a:spcPts val="0"/>
              </a:spcBef>
              <a:buFontTx/>
              <a:buChar char="-"/>
            </a:pPr>
            <a:r>
              <a:rPr lang="sv-SE" sz="1400" dirty="0"/>
              <a:t>Nomogram för mineraljordar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sv-SE" sz="1400" dirty="0"/>
              <a:t>Nomogram för moräner</a:t>
            </a:r>
          </a:p>
          <a:p>
            <a:pPr marL="0" indent="0">
              <a:spcBef>
                <a:spcPts val="0"/>
              </a:spcBef>
              <a:buNone/>
            </a:pPr>
            <a:endParaRPr lang="sv-SE" sz="1400" dirty="0"/>
          </a:p>
        </p:txBody>
      </p:sp>
      <p:sp>
        <p:nvSpPr>
          <p:cNvPr id="4" name="Rektangel 3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2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594B5-C7BF-4C8F-A3FA-7956097C2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Siktförsök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6770B6-2167-4261-8003-F94607B03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1959" y="1457119"/>
            <a:ext cx="1901117" cy="2879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7D0485-5920-4E12-9261-1E99081C3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076" y="1449792"/>
            <a:ext cx="2327731" cy="16326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6306D1-28B4-4DEE-B675-5A7D97786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834" y="2850944"/>
            <a:ext cx="1762125" cy="148590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0696FC7-5E4F-4EE5-9AF4-D4B1E79D3C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846124"/>
              </p:ext>
            </p:extLst>
          </p:nvPr>
        </p:nvGraphicFramePr>
        <p:xfrm>
          <a:off x="4103076" y="3479594"/>
          <a:ext cx="4689229" cy="8572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837">
                  <a:extLst>
                    <a:ext uri="{9D8B030D-6E8A-4147-A177-3AD203B41FA5}">
                      <a16:colId xmlns:a16="http://schemas.microsoft.com/office/drawing/2014/main" val="2739332229"/>
                    </a:ext>
                  </a:extLst>
                </a:gridCol>
                <a:gridCol w="275837">
                  <a:extLst>
                    <a:ext uri="{9D8B030D-6E8A-4147-A177-3AD203B41FA5}">
                      <a16:colId xmlns:a16="http://schemas.microsoft.com/office/drawing/2014/main" val="3985266729"/>
                    </a:ext>
                  </a:extLst>
                </a:gridCol>
                <a:gridCol w="275837">
                  <a:extLst>
                    <a:ext uri="{9D8B030D-6E8A-4147-A177-3AD203B41FA5}">
                      <a16:colId xmlns:a16="http://schemas.microsoft.com/office/drawing/2014/main" val="410687132"/>
                    </a:ext>
                  </a:extLst>
                </a:gridCol>
                <a:gridCol w="275837">
                  <a:extLst>
                    <a:ext uri="{9D8B030D-6E8A-4147-A177-3AD203B41FA5}">
                      <a16:colId xmlns:a16="http://schemas.microsoft.com/office/drawing/2014/main" val="1484942336"/>
                    </a:ext>
                  </a:extLst>
                </a:gridCol>
                <a:gridCol w="275837">
                  <a:extLst>
                    <a:ext uri="{9D8B030D-6E8A-4147-A177-3AD203B41FA5}">
                      <a16:colId xmlns:a16="http://schemas.microsoft.com/office/drawing/2014/main" val="2524654644"/>
                    </a:ext>
                  </a:extLst>
                </a:gridCol>
                <a:gridCol w="275837">
                  <a:extLst>
                    <a:ext uri="{9D8B030D-6E8A-4147-A177-3AD203B41FA5}">
                      <a16:colId xmlns:a16="http://schemas.microsoft.com/office/drawing/2014/main" val="1761887365"/>
                    </a:ext>
                  </a:extLst>
                </a:gridCol>
                <a:gridCol w="275837">
                  <a:extLst>
                    <a:ext uri="{9D8B030D-6E8A-4147-A177-3AD203B41FA5}">
                      <a16:colId xmlns:a16="http://schemas.microsoft.com/office/drawing/2014/main" val="36663570"/>
                    </a:ext>
                  </a:extLst>
                </a:gridCol>
                <a:gridCol w="275837">
                  <a:extLst>
                    <a:ext uri="{9D8B030D-6E8A-4147-A177-3AD203B41FA5}">
                      <a16:colId xmlns:a16="http://schemas.microsoft.com/office/drawing/2014/main" val="187146800"/>
                    </a:ext>
                  </a:extLst>
                </a:gridCol>
                <a:gridCol w="275837">
                  <a:extLst>
                    <a:ext uri="{9D8B030D-6E8A-4147-A177-3AD203B41FA5}">
                      <a16:colId xmlns:a16="http://schemas.microsoft.com/office/drawing/2014/main" val="726786249"/>
                    </a:ext>
                  </a:extLst>
                </a:gridCol>
                <a:gridCol w="275837">
                  <a:extLst>
                    <a:ext uri="{9D8B030D-6E8A-4147-A177-3AD203B41FA5}">
                      <a16:colId xmlns:a16="http://schemas.microsoft.com/office/drawing/2014/main" val="3480677936"/>
                    </a:ext>
                  </a:extLst>
                </a:gridCol>
                <a:gridCol w="275837">
                  <a:extLst>
                    <a:ext uri="{9D8B030D-6E8A-4147-A177-3AD203B41FA5}">
                      <a16:colId xmlns:a16="http://schemas.microsoft.com/office/drawing/2014/main" val="3812942337"/>
                    </a:ext>
                  </a:extLst>
                </a:gridCol>
                <a:gridCol w="275837">
                  <a:extLst>
                    <a:ext uri="{9D8B030D-6E8A-4147-A177-3AD203B41FA5}">
                      <a16:colId xmlns:a16="http://schemas.microsoft.com/office/drawing/2014/main" val="2308653115"/>
                    </a:ext>
                  </a:extLst>
                </a:gridCol>
                <a:gridCol w="275837">
                  <a:extLst>
                    <a:ext uri="{9D8B030D-6E8A-4147-A177-3AD203B41FA5}">
                      <a16:colId xmlns:a16="http://schemas.microsoft.com/office/drawing/2014/main" val="3863131409"/>
                    </a:ext>
                  </a:extLst>
                </a:gridCol>
                <a:gridCol w="275837">
                  <a:extLst>
                    <a:ext uri="{9D8B030D-6E8A-4147-A177-3AD203B41FA5}">
                      <a16:colId xmlns:a16="http://schemas.microsoft.com/office/drawing/2014/main" val="3675378759"/>
                    </a:ext>
                  </a:extLst>
                </a:gridCol>
                <a:gridCol w="275837">
                  <a:extLst>
                    <a:ext uri="{9D8B030D-6E8A-4147-A177-3AD203B41FA5}">
                      <a16:colId xmlns:a16="http://schemas.microsoft.com/office/drawing/2014/main" val="2773288483"/>
                    </a:ext>
                  </a:extLst>
                </a:gridCol>
                <a:gridCol w="275837">
                  <a:extLst>
                    <a:ext uri="{9D8B030D-6E8A-4147-A177-3AD203B41FA5}">
                      <a16:colId xmlns:a16="http://schemas.microsoft.com/office/drawing/2014/main" val="4113784578"/>
                    </a:ext>
                  </a:extLst>
                </a:gridCol>
                <a:gridCol w="275837">
                  <a:extLst>
                    <a:ext uri="{9D8B030D-6E8A-4147-A177-3AD203B41FA5}">
                      <a16:colId xmlns:a16="http://schemas.microsoft.com/office/drawing/2014/main" val="2777130201"/>
                    </a:ext>
                  </a:extLst>
                </a:gridCol>
              </a:tblGrid>
              <a:tr h="188304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Sikt, mm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0,063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0,125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0,25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0,5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1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2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4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5,6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8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11,2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16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22,4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31,5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45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63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extLst>
                  <a:ext uri="{0D108BD9-81ED-4DB2-BD59-A6C34878D82A}">
                    <a16:rowId xmlns:a16="http://schemas.microsoft.com/office/drawing/2014/main" val="4037941346"/>
                  </a:ext>
                </a:extLst>
              </a:tr>
              <a:tr h="188304"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Prov 1: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Passerar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17</a:t>
                      </a:r>
                      <a:endParaRPr lang="sv-SE" sz="600" b="0" i="1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28,5</a:t>
                      </a:r>
                      <a:endParaRPr lang="sv-SE" sz="600" b="0" i="1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44,9</a:t>
                      </a:r>
                      <a:endParaRPr lang="sv-SE" sz="600" b="0" i="1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58,1</a:t>
                      </a:r>
                      <a:endParaRPr lang="sv-SE" sz="600" b="0" i="1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65,3</a:t>
                      </a:r>
                      <a:endParaRPr lang="sv-SE" sz="600" b="0" i="1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70,5</a:t>
                      </a:r>
                      <a:endParaRPr lang="sv-SE" sz="600" b="0" i="1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74,9</a:t>
                      </a:r>
                      <a:endParaRPr lang="sv-SE" sz="600" b="0" i="1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77,4</a:t>
                      </a:r>
                      <a:endParaRPr lang="sv-SE" sz="600" b="0" i="1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80,9</a:t>
                      </a:r>
                      <a:endParaRPr lang="sv-SE" sz="600" b="0" i="1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82,3</a:t>
                      </a:r>
                      <a:endParaRPr lang="sv-SE" sz="600" b="0" i="1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84,2</a:t>
                      </a:r>
                      <a:endParaRPr lang="sv-SE" sz="600" b="0" i="1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86,6</a:t>
                      </a:r>
                      <a:endParaRPr lang="sv-SE" sz="600" b="0" i="1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92</a:t>
                      </a:r>
                      <a:endParaRPr lang="sv-SE" sz="600" b="0" i="1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93,7</a:t>
                      </a:r>
                      <a:endParaRPr lang="sv-SE" sz="600" b="0" i="1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100</a:t>
                      </a:r>
                      <a:endParaRPr lang="sv-SE" sz="600" b="0" i="1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extLst>
                  <a:ext uri="{0D108BD9-81ED-4DB2-BD59-A6C34878D82A}">
                    <a16:rowId xmlns:a16="http://schemas.microsoft.com/office/drawing/2014/main" val="3233830528"/>
                  </a:ext>
                </a:extLst>
              </a:tr>
              <a:tr h="104035">
                <a:tc>
                  <a:txBody>
                    <a:bodyPr/>
                    <a:lstStyle/>
                    <a:p>
                      <a:pPr algn="ctr" fontAlgn="b"/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extLst>
                  <a:ext uri="{0D108BD9-81ED-4DB2-BD59-A6C34878D82A}">
                    <a16:rowId xmlns:a16="http://schemas.microsoft.com/office/drawing/2014/main" val="1724900897"/>
                  </a:ext>
                </a:extLst>
              </a:tr>
              <a:tr h="188304">
                <a:tc>
                  <a:txBody>
                    <a:bodyPr/>
                    <a:lstStyle/>
                    <a:p>
                      <a:pPr algn="l" fontAlgn="b"/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Sikt, mm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0,063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0,125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0,25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0,5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1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2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4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5,6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8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11,2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16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22,4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31,5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45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63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extLst>
                  <a:ext uri="{0D108BD9-81ED-4DB2-BD59-A6C34878D82A}">
                    <a16:rowId xmlns:a16="http://schemas.microsoft.com/office/drawing/2014/main" val="3836747726"/>
                  </a:ext>
                </a:extLst>
              </a:tr>
              <a:tr h="188304"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Prov 2: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Passerar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15,9</a:t>
                      </a:r>
                      <a:endParaRPr lang="sv-SE" sz="600" b="0" i="1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27,1</a:t>
                      </a:r>
                      <a:endParaRPr lang="sv-SE" sz="600" b="0" i="1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45,8</a:t>
                      </a:r>
                      <a:endParaRPr lang="sv-SE" sz="600" b="0" i="1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64,2</a:t>
                      </a:r>
                      <a:endParaRPr lang="sv-SE" sz="600" b="0" i="1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75,2</a:t>
                      </a:r>
                      <a:endParaRPr lang="sv-SE" sz="600" b="0" i="1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82,4</a:t>
                      </a:r>
                      <a:endParaRPr lang="sv-SE" sz="600" b="0" i="1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88</a:t>
                      </a:r>
                      <a:endParaRPr lang="sv-SE" sz="600" b="0" i="1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90,4</a:t>
                      </a:r>
                      <a:endParaRPr lang="sv-SE" sz="600" b="0" i="1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92,9</a:t>
                      </a:r>
                      <a:endParaRPr lang="sv-SE" sz="600" b="0" i="1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94,9</a:t>
                      </a:r>
                      <a:endParaRPr lang="sv-SE" sz="600" b="0" i="1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95,2</a:t>
                      </a:r>
                      <a:endParaRPr lang="sv-SE" sz="600" b="0" i="1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96,2</a:t>
                      </a:r>
                      <a:endParaRPr lang="sv-SE" sz="600" b="0" i="1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96,9</a:t>
                      </a:r>
                      <a:endParaRPr lang="sv-SE" sz="600" b="0" i="1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>
                          <a:effectLst/>
                        </a:rPr>
                        <a:t>96,9</a:t>
                      </a:r>
                      <a:endParaRPr lang="sv-SE" sz="600" b="0" i="1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u="none" strike="noStrike" dirty="0">
                          <a:effectLst/>
                        </a:rPr>
                        <a:t>100</a:t>
                      </a:r>
                      <a:endParaRPr lang="sv-SE" sz="600" b="0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94" marR="5294" marT="5294" marB="0" anchor="b"/>
                </a:tc>
                <a:extLst>
                  <a:ext uri="{0D108BD9-81ED-4DB2-BD59-A6C34878D82A}">
                    <a16:rowId xmlns:a16="http://schemas.microsoft.com/office/drawing/2014/main" val="2422321961"/>
                  </a:ext>
                </a:extLst>
              </a:tr>
            </a:tbl>
          </a:graphicData>
        </a:graphic>
      </p:graphicFrame>
      <p:sp>
        <p:nvSpPr>
          <p:cNvPr id="8" name="Rektangel 7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D7853-7A48-448D-8268-08DDEE559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Kornstorleksfördelningskurva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ED000E-EFA5-44F4-A867-75E0B8C64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2600" y="1347766"/>
            <a:ext cx="5577840" cy="360175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3DC81DF-D2E7-4583-95CB-3D02476ECE9C}"/>
              </a:ext>
            </a:extLst>
          </p:cNvPr>
          <p:cNvSpPr/>
          <p:nvPr/>
        </p:nvSpPr>
        <p:spPr>
          <a:xfrm>
            <a:off x="3740150" y="4121150"/>
            <a:ext cx="82550" cy="952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98176B-434B-4D1C-8F82-BDF4CEB3BA5F}"/>
              </a:ext>
            </a:extLst>
          </p:cNvPr>
          <p:cNvSpPr/>
          <p:nvPr/>
        </p:nvSpPr>
        <p:spPr>
          <a:xfrm>
            <a:off x="4038600" y="3765550"/>
            <a:ext cx="82550" cy="952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C28383C-5A6E-41A1-B50E-52A12F48E47C}"/>
              </a:ext>
            </a:extLst>
          </p:cNvPr>
          <p:cNvSpPr/>
          <p:nvPr/>
        </p:nvSpPr>
        <p:spPr>
          <a:xfrm>
            <a:off x="4330700" y="3282950"/>
            <a:ext cx="82550" cy="952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D06025-9274-4784-AC78-DB724C288A40}"/>
              </a:ext>
            </a:extLst>
          </p:cNvPr>
          <p:cNvSpPr/>
          <p:nvPr/>
        </p:nvSpPr>
        <p:spPr>
          <a:xfrm>
            <a:off x="4629150" y="2940050"/>
            <a:ext cx="82550" cy="952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03544F-B043-4392-B6B1-D5C5AC5CE2F3}"/>
              </a:ext>
            </a:extLst>
          </p:cNvPr>
          <p:cNvSpPr/>
          <p:nvPr/>
        </p:nvSpPr>
        <p:spPr>
          <a:xfrm>
            <a:off x="4921250" y="2700234"/>
            <a:ext cx="82550" cy="952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83DF7C3-D590-41C3-A189-38D194EEA693}"/>
              </a:ext>
            </a:extLst>
          </p:cNvPr>
          <p:cNvSpPr/>
          <p:nvPr/>
        </p:nvSpPr>
        <p:spPr>
          <a:xfrm>
            <a:off x="5207000" y="2563709"/>
            <a:ext cx="82550" cy="952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669021E-7914-4C3D-80A9-F4D6810CAE9F}"/>
              </a:ext>
            </a:extLst>
          </p:cNvPr>
          <p:cNvSpPr/>
          <p:nvPr/>
        </p:nvSpPr>
        <p:spPr>
          <a:xfrm>
            <a:off x="5499100" y="2419350"/>
            <a:ext cx="82550" cy="952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C29C1D-DCAD-4EBD-8A67-F2DA584615BB}"/>
              </a:ext>
            </a:extLst>
          </p:cNvPr>
          <p:cNvSpPr/>
          <p:nvPr/>
        </p:nvSpPr>
        <p:spPr>
          <a:xfrm>
            <a:off x="5638800" y="2365375"/>
            <a:ext cx="82550" cy="952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2E0E748-7054-4036-8C1D-F4D7358AAC3B}"/>
              </a:ext>
            </a:extLst>
          </p:cNvPr>
          <p:cNvSpPr/>
          <p:nvPr/>
        </p:nvSpPr>
        <p:spPr>
          <a:xfrm>
            <a:off x="5806555" y="2252559"/>
            <a:ext cx="82550" cy="952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BEE6C50-C6D4-4CFF-B5A8-82D6A96C9FA2}"/>
              </a:ext>
            </a:extLst>
          </p:cNvPr>
          <p:cNvSpPr/>
          <p:nvPr/>
        </p:nvSpPr>
        <p:spPr>
          <a:xfrm>
            <a:off x="5933555" y="2205016"/>
            <a:ext cx="82550" cy="952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0268BE3-FFB1-4EFF-8724-1C43F97AFE4A}"/>
              </a:ext>
            </a:extLst>
          </p:cNvPr>
          <p:cNvSpPr/>
          <p:nvPr/>
        </p:nvSpPr>
        <p:spPr>
          <a:xfrm>
            <a:off x="6079605" y="2138259"/>
            <a:ext cx="82550" cy="952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3F4EDC2-71CF-4E5F-AAD2-5EC5433802A1}"/>
              </a:ext>
            </a:extLst>
          </p:cNvPr>
          <p:cNvSpPr/>
          <p:nvPr/>
        </p:nvSpPr>
        <p:spPr>
          <a:xfrm>
            <a:off x="6232005" y="2084284"/>
            <a:ext cx="82550" cy="952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2A4A26-9E91-450F-9E8B-29CFEC47E71C}"/>
              </a:ext>
            </a:extLst>
          </p:cNvPr>
          <p:cNvSpPr/>
          <p:nvPr/>
        </p:nvSpPr>
        <p:spPr>
          <a:xfrm>
            <a:off x="6365355" y="1929451"/>
            <a:ext cx="82550" cy="952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24CAD66-13E9-4A1C-BFCD-907FA2B45087}"/>
              </a:ext>
            </a:extLst>
          </p:cNvPr>
          <p:cNvSpPr/>
          <p:nvPr/>
        </p:nvSpPr>
        <p:spPr>
          <a:xfrm>
            <a:off x="6520410" y="1875476"/>
            <a:ext cx="82550" cy="952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23DF880-6FA2-44AA-AF60-44F59E250FFD}"/>
              </a:ext>
            </a:extLst>
          </p:cNvPr>
          <p:cNvSpPr/>
          <p:nvPr/>
        </p:nvSpPr>
        <p:spPr>
          <a:xfrm>
            <a:off x="6660110" y="1716726"/>
            <a:ext cx="82550" cy="952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D2BFF07-6792-4EB2-B34B-C5E2A3FE5B9A}"/>
              </a:ext>
            </a:extLst>
          </p:cNvPr>
          <p:cNvSpPr/>
          <p:nvPr/>
        </p:nvSpPr>
        <p:spPr>
          <a:xfrm>
            <a:off x="3771900" y="1727200"/>
            <a:ext cx="2978150" cy="2444750"/>
          </a:xfrm>
          <a:custGeom>
            <a:avLst/>
            <a:gdLst>
              <a:gd name="connsiteX0" fmla="*/ 0 w 2978150"/>
              <a:gd name="connsiteY0" fmla="*/ 2444750 h 2444750"/>
              <a:gd name="connsiteX1" fmla="*/ 304800 w 2978150"/>
              <a:gd name="connsiteY1" fmla="*/ 2089150 h 2444750"/>
              <a:gd name="connsiteX2" fmla="*/ 596900 w 2978150"/>
              <a:gd name="connsiteY2" fmla="*/ 1606550 h 2444750"/>
              <a:gd name="connsiteX3" fmla="*/ 901700 w 2978150"/>
              <a:gd name="connsiteY3" fmla="*/ 1257300 h 2444750"/>
              <a:gd name="connsiteX4" fmla="*/ 1193800 w 2978150"/>
              <a:gd name="connsiteY4" fmla="*/ 1016000 h 2444750"/>
              <a:gd name="connsiteX5" fmla="*/ 1485900 w 2978150"/>
              <a:gd name="connsiteY5" fmla="*/ 882650 h 2444750"/>
              <a:gd name="connsiteX6" fmla="*/ 1771650 w 2978150"/>
              <a:gd name="connsiteY6" fmla="*/ 742950 h 2444750"/>
              <a:gd name="connsiteX7" fmla="*/ 1905000 w 2978150"/>
              <a:gd name="connsiteY7" fmla="*/ 685800 h 2444750"/>
              <a:gd name="connsiteX8" fmla="*/ 2076450 w 2978150"/>
              <a:gd name="connsiteY8" fmla="*/ 571500 h 2444750"/>
              <a:gd name="connsiteX9" fmla="*/ 2203450 w 2978150"/>
              <a:gd name="connsiteY9" fmla="*/ 520700 h 2444750"/>
              <a:gd name="connsiteX10" fmla="*/ 2349500 w 2978150"/>
              <a:gd name="connsiteY10" fmla="*/ 457200 h 2444750"/>
              <a:gd name="connsiteX11" fmla="*/ 2501900 w 2978150"/>
              <a:gd name="connsiteY11" fmla="*/ 406400 h 2444750"/>
              <a:gd name="connsiteX12" fmla="*/ 2635250 w 2978150"/>
              <a:gd name="connsiteY12" fmla="*/ 254000 h 2444750"/>
              <a:gd name="connsiteX13" fmla="*/ 2800350 w 2978150"/>
              <a:gd name="connsiteY13" fmla="*/ 196850 h 2444750"/>
              <a:gd name="connsiteX14" fmla="*/ 2933700 w 2978150"/>
              <a:gd name="connsiteY14" fmla="*/ 31750 h 2444750"/>
              <a:gd name="connsiteX15" fmla="*/ 2933700 w 2978150"/>
              <a:gd name="connsiteY15" fmla="*/ 31750 h 2444750"/>
              <a:gd name="connsiteX16" fmla="*/ 2978150 w 2978150"/>
              <a:gd name="connsiteY16" fmla="*/ 57150 h 2444750"/>
              <a:gd name="connsiteX17" fmla="*/ 2851150 w 2978150"/>
              <a:gd name="connsiteY17" fmla="*/ 0 h 2444750"/>
              <a:gd name="connsiteX18" fmla="*/ 2965450 w 2978150"/>
              <a:gd name="connsiteY18" fmla="*/ 88900 h 2444750"/>
              <a:gd name="connsiteX19" fmla="*/ 2914650 w 2978150"/>
              <a:gd name="connsiteY19" fmla="*/ 6350 h 244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78150" h="2444750">
                <a:moveTo>
                  <a:pt x="0" y="2444750"/>
                </a:moveTo>
                <a:lnTo>
                  <a:pt x="304800" y="2089150"/>
                </a:lnTo>
                <a:lnTo>
                  <a:pt x="596900" y="1606550"/>
                </a:lnTo>
                <a:lnTo>
                  <a:pt x="901700" y="1257300"/>
                </a:lnTo>
                <a:lnTo>
                  <a:pt x="1193800" y="1016000"/>
                </a:lnTo>
                <a:lnTo>
                  <a:pt x="1485900" y="882650"/>
                </a:lnTo>
                <a:lnTo>
                  <a:pt x="1771650" y="742950"/>
                </a:lnTo>
                <a:lnTo>
                  <a:pt x="1905000" y="685800"/>
                </a:lnTo>
                <a:lnTo>
                  <a:pt x="2076450" y="571500"/>
                </a:lnTo>
                <a:lnTo>
                  <a:pt x="2203450" y="520700"/>
                </a:lnTo>
                <a:lnTo>
                  <a:pt x="2349500" y="457200"/>
                </a:lnTo>
                <a:lnTo>
                  <a:pt x="2501900" y="406400"/>
                </a:lnTo>
                <a:lnTo>
                  <a:pt x="2635250" y="254000"/>
                </a:lnTo>
                <a:lnTo>
                  <a:pt x="2800350" y="196850"/>
                </a:lnTo>
                <a:lnTo>
                  <a:pt x="2933700" y="31750"/>
                </a:lnTo>
                <a:lnTo>
                  <a:pt x="2933700" y="31750"/>
                </a:lnTo>
                <a:lnTo>
                  <a:pt x="2978150" y="57150"/>
                </a:lnTo>
                <a:lnTo>
                  <a:pt x="2851150" y="0"/>
                </a:lnTo>
                <a:lnTo>
                  <a:pt x="2965450" y="88900"/>
                </a:lnTo>
                <a:lnTo>
                  <a:pt x="2914650" y="6350"/>
                </a:ln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6FC6E42-C48E-4501-9FE6-1279573A6C05}"/>
              </a:ext>
            </a:extLst>
          </p:cNvPr>
          <p:cNvSpPr/>
          <p:nvPr/>
        </p:nvSpPr>
        <p:spPr>
          <a:xfrm>
            <a:off x="3790950" y="1441450"/>
            <a:ext cx="3308350" cy="2730500"/>
          </a:xfrm>
          <a:custGeom>
            <a:avLst/>
            <a:gdLst>
              <a:gd name="connsiteX0" fmla="*/ 0 w 3308350"/>
              <a:gd name="connsiteY0" fmla="*/ 2730500 h 2730500"/>
              <a:gd name="connsiteX1" fmla="*/ 292100 w 3308350"/>
              <a:gd name="connsiteY1" fmla="*/ 2355850 h 2730500"/>
              <a:gd name="connsiteX2" fmla="*/ 584200 w 3308350"/>
              <a:gd name="connsiteY2" fmla="*/ 1885950 h 2730500"/>
              <a:gd name="connsiteX3" fmla="*/ 876300 w 3308350"/>
              <a:gd name="connsiteY3" fmla="*/ 1543050 h 2730500"/>
              <a:gd name="connsiteX4" fmla="*/ 1174750 w 3308350"/>
              <a:gd name="connsiteY4" fmla="*/ 1301750 h 2730500"/>
              <a:gd name="connsiteX5" fmla="*/ 1454150 w 3308350"/>
              <a:gd name="connsiteY5" fmla="*/ 1174750 h 2730500"/>
              <a:gd name="connsiteX6" fmla="*/ 1752600 w 3308350"/>
              <a:gd name="connsiteY6" fmla="*/ 1022350 h 2730500"/>
              <a:gd name="connsiteX7" fmla="*/ 1892300 w 3308350"/>
              <a:gd name="connsiteY7" fmla="*/ 971550 h 2730500"/>
              <a:gd name="connsiteX8" fmla="*/ 2057400 w 3308350"/>
              <a:gd name="connsiteY8" fmla="*/ 863600 h 2730500"/>
              <a:gd name="connsiteX9" fmla="*/ 2184400 w 3308350"/>
              <a:gd name="connsiteY9" fmla="*/ 806450 h 2730500"/>
              <a:gd name="connsiteX10" fmla="*/ 2343150 w 3308350"/>
              <a:gd name="connsiteY10" fmla="*/ 742950 h 2730500"/>
              <a:gd name="connsiteX11" fmla="*/ 2482850 w 3308350"/>
              <a:gd name="connsiteY11" fmla="*/ 692150 h 2730500"/>
              <a:gd name="connsiteX12" fmla="*/ 2616200 w 3308350"/>
              <a:gd name="connsiteY12" fmla="*/ 533400 h 2730500"/>
              <a:gd name="connsiteX13" fmla="*/ 2774950 w 3308350"/>
              <a:gd name="connsiteY13" fmla="*/ 482600 h 2730500"/>
              <a:gd name="connsiteX14" fmla="*/ 2921000 w 3308350"/>
              <a:gd name="connsiteY14" fmla="*/ 317500 h 2730500"/>
              <a:gd name="connsiteX15" fmla="*/ 2997200 w 3308350"/>
              <a:gd name="connsiteY15" fmla="*/ 330200 h 2730500"/>
              <a:gd name="connsiteX16" fmla="*/ 3060700 w 3308350"/>
              <a:gd name="connsiteY16" fmla="*/ 241300 h 2730500"/>
              <a:gd name="connsiteX17" fmla="*/ 3079750 w 3308350"/>
              <a:gd name="connsiteY17" fmla="*/ 241300 h 2730500"/>
              <a:gd name="connsiteX18" fmla="*/ 3308350 w 3308350"/>
              <a:gd name="connsiteY18" fmla="*/ 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08350" h="2730500">
                <a:moveTo>
                  <a:pt x="0" y="2730500"/>
                </a:moveTo>
                <a:lnTo>
                  <a:pt x="292100" y="2355850"/>
                </a:lnTo>
                <a:lnTo>
                  <a:pt x="584200" y="1885950"/>
                </a:lnTo>
                <a:lnTo>
                  <a:pt x="876300" y="1543050"/>
                </a:lnTo>
                <a:lnTo>
                  <a:pt x="1174750" y="1301750"/>
                </a:lnTo>
                <a:lnTo>
                  <a:pt x="1454150" y="1174750"/>
                </a:lnTo>
                <a:lnTo>
                  <a:pt x="1752600" y="1022350"/>
                </a:lnTo>
                <a:lnTo>
                  <a:pt x="1892300" y="971550"/>
                </a:lnTo>
                <a:lnTo>
                  <a:pt x="2057400" y="863600"/>
                </a:lnTo>
                <a:lnTo>
                  <a:pt x="2184400" y="806450"/>
                </a:lnTo>
                <a:lnTo>
                  <a:pt x="2343150" y="742950"/>
                </a:lnTo>
                <a:lnTo>
                  <a:pt x="2482850" y="692150"/>
                </a:lnTo>
                <a:lnTo>
                  <a:pt x="2616200" y="533400"/>
                </a:lnTo>
                <a:lnTo>
                  <a:pt x="2774950" y="482600"/>
                </a:lnTo>
                <a:lnTo>
                  <a:pt x="2921000" y="317500"/>
                </a:lnTo>
                <a:lnTo>
                  <a:pt x="2997200" y="330200"/>
                </a:lnTo>
                <a:lnTo>
                  <a:pt x="3060700" y="241300"/>
                </a:lnTo>
                <a:lnTo>
                  <a:pt x="3079750" y="241300"/>
                </a:lnTo>
                <a:lnTo>
                  <a:pt x="3308350" y="0"/>
                </a:ln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BBD3909-2043-4CCE-B48F-A8A51D5F70AB}"/>
              </a:ext>
            </a:extLst>
          </p:cNvPr>
          <p:cNvCxnSpPr>
            <a:cxnSpLocks/>
            <a:stCxn id="20" idx="0"/>
            <a:endCxn id="21" idx="1"/>
          </p:cNvCxnSpPr>
          <p:nvPr/>
        </p:nvCxnSpPr>
        <p:spPr>
          <a:xfrm flipV="1">
            <a:off x="3771900" y="3797300"/>
            <a:ext cx="311150" cy="3746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6354A26-5D54-481B-A46A-DD47F70607FD}"/>
              </a:ext>
            </a:extLst>
          </p:cNvPr>
          <p:cNvCxnSpPr>
            <a:cxnSpLocks/>
            <a:endCxn id="21" idx="2"/>
          </p:cNvCxnSpPr>
          <p:nvPr/>
        </p:nvCxnSpPr>
        <p:spPr>
          <a:xfrm flipV="1">
            <a:off x="4057650" y="3327400"/>
            <a:ext cx="317500" cy="5016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DD86B3C-E796-4AD8-8C8E-92825B67D018}"/>
              </a:ext>
            </a:extLst>
          </p:cNvPr>
          <p:cNvCxnSpPr>
            <a:cxnSpLocks/>
          </p:cNvCxnSpPr>
          <p:nvPr/>
        </p:nvCxnSpPr>
        <p:spPr>
          <a:xfrm flipV="1">
            <a:off x="4359275" y="2984500"/>
            <a:ext cx="311150" cy="3746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FEAFE6C-8031-4223-8255-45C57BC616B0}"/>
              </a:ext>
            </a:extLst>
          </p:cNvPr>
          <p:cNvCxnSpPr>
            <a:cxnSpLocks/>
            <a:endCxn id="21" idx="4"/>
          </p:cNvCxnSpPr>
          <p:nvPr/>
        </p:nvCxnSpPr>
        <p:spPr>
          <a:xfrm flipV="1">
            <a:off x="4664710" y="2743200"/>
            <a:ext cx="300990" cy="2554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BB6C39-B72F-4854-80BD-69FE9E23419A}"/>
              </a:ext>
            </a:extLst>
          </p:cNvPr>
          <p:cNvCxnSpPr>
            <a:cxnSpLocks/>
            <a:endCxn id="21" idx="5"/>
          </p:cNvCxnSpPr>
          <p:nvPr/>
        </p:nvCxnSpPr>
        <p:spPr>
          <a:xfrm flipV="1">
            <a:off x="4959985" y="2616200"/>
            <a:ext cx="285115" cy="142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79E2F6A-501C-425D-BD49-B58E7042420C}"/>
              </a:ext>
            </a:extLst>
          </p:cNvPr>
          <p:cNvCxnSpPr>
            <a:cxnSpLocks/>
            <a:endCxn id="21" idx="6"/>
          </p:cNvCxnSpPr>
          <p:nvPr/>
        </p:nvCxnSpPr>
        <p:spPr>
          <a:xfrm flipV="1">
            <a:off x="5260975" y="2463800"/>
            <a:ext cx="282575" cy="146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A3BA2B4-AE36-4889-B42B-BC73980E6ADB}"/>
              </a:ext>
            </a:extLst>
          </p:cNvPr>
          <p:cNvCxnSpPr>
            <a:cxnSpLocks/>
            <a:endCxn id="21" idx="7"/>
          </p:cNvCxnSpPr>
          <p:nvPr/>
        </p:nvCxnSpPr>
        <p:spPr>
          <a:xfrm flipV="1">
            <a:off x="5558155" y="2413000"/>
            <a:ext cx="125095" cy="586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11372EB-41EC-4090-A7B7-5432233D139F}"/>
              </a:ext>
            </a:extLst>
          </p:cNvPr>
          <p:cNvCxnSpPr>
            <a:cxnSpLocks/>
            <a:endCxn id="21" idx="8"/>
          </p:cNvCxnSpPr>
          <p:nvPr/>
        </p:nvCxnSpPr>
        <p:spPr>
          <a:xfrm flipV="1">
            <a:off x="5676900" y="2305050"/>
            <a:ext cx="171450" cy="114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52FE985-133F-4954-8FFC-DE092BB9898B}"/>
              </a:ext>
            </a:extLst>
          </p:cNvPr>
          <p:cNvCxnSpPr>
            <a:cxnSpLocks/>
            <a:endCxn id="21" idx="9"/>
          </p:cNvCxnSpPr>
          <p:nvPr/>
        </p:nvCxnSpPr>
        <p:spPr>
          <a:xfrm flipV="1">
            <a:off x="5843385" y="2247900"/>
            <a:ext cx="131965" cy="57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5BCA4C4-D815-4D1C-8C00-679143FD71A7}"/>
              </a:ext>
            </a:extLst>
          </p:cNvPr>
          <p:cNvCxnSpPr>
            <a:cxnSpLocks/>
            <a:stCxn id="21" idx="9"/>
            <a:endCxn id="21" idx="10"/>
          </p:cNvCxnSpPr>
          <p:nvPr/>
        </p:nvCxnSpPr>
        <p:spPr>
          <a:xfrm flipV="1">
            <a:off x="5975350" y="2184400"/>
            <a:ext cx="158750" cy="63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7DB2C51-6BB5-45F0-AC16-32AAAD6FED68}"/>
              </a:ext>
            </a:extLst>
          </p:cNvPr>
          <p:cNvCxnSpPr>
            <a:cxnSpLocks/>
            <a:endCxn id="21" idx="11"/>
          </p:cNvCxnSpPr>
          <p:nvPr/>
        </p:nvCxnSpPr>
        <p:spPr>
          <a:xfrm flipV="1">
            <a:off x="6127750" y="2133600"/>
            <a:ext cx="146050" cy="554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09FA91E-51E8-4900-9677-B67DEBB194DA}"/>
              </a:ext>
            </a:extLst>
          </p:cNvPr>
          <p:cNvCxnSpPr>
            <a:cxnSpLocks/>
            <a:endCxn id="21" idx="12"/>
          </p:cNvCxnSpPr>
          <p:nvPr/>
        </p:nvCxnSpPr>
        <p:spPr>
          <a:xfrm flipV="1">
            <a:off x="6263235" y="1974850"/>
            <a:ext cx="143915" cy="1680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300D4BF-B845-40EB-9300-4536E5515858}"/>
              </a:ext>
            </a:extLst>
          </p:cNvPr>
          <p:cNvCxnSpPr>
            <a:cxnSpLocks/>
            <a:endCxn id="21" idx="13"/>
          </p:cNvCxnSpPr>
          <p:nvPr/>
        </p:nvCxnSpPr>
        <p:spPr>
          <a:xfrm flipV="1">
            <a:off x="6389948" y="1924050"/>
            <a:ext cx="175952" cy="689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46D53EF-14E5-41AE-855D-2A4E76448136}"/>
              </a:ext>
            </a:extLst>
          </p:cNvPr>
          <p:cNvCxnSpPr>
            <a:cxnSpLocks/>
            <a:endCxn id="21" idx="14"/>
          </p:cNvCxnSpPr>
          <p:nvPr/>
        </p:nvCxnSpPr>
        <p:spPr>
          <a:xfrm flipV="1">
            <a:off x="6546850" y="1758950"/>
            <a:ext cx="165100" cy="1705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ktangel 34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7" name="Bildobjekt 3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0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Nomogram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197" y="-583"/>
            <a:ext cx="2842458" cy="45569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3FEB94-78E6-45A2-8456-529B72CD49A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735" y="-95742"/>
            <a:ext cx="2762885" cy="46393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ktangel 5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6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Kornstorleksfördelningskurvor</a:t>
            </a: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95" y="1457119"/>
            <a:ext cx="4792410" cy="2879725"/>
          </a:xfrm>
          <a:prstGeom prst="rect">
            <a:avLst/>
          </a:prstGeom>
          <a:scene3d>
            <a:camera prst="orthographicFront">
              <a:rot lat="0" lon="0" rev="21539999"/>
            </a:camera>
            <a:lightRig rig="threePt" dir="t"/>
          </a:scene3d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E664CF-349D-48BC-BB45-62BD395D895F}"/>
              </a:ext>
            </a:extLst>
          </p:cNvPr>
          <p:cNvCxnSpPr>
            <a:cxnSpLocks/>
          </p:cNvCxnSpPr>
          <p:nvPr/>
        </p:nvCxnSpPr>
        <p:spPr>
          <a:xfrm flipH="1">
            <a:off x="4076700" y="1457119"/>
            <a:ext cx="1996440" cy="2939621"/>
          </a:xfrm>
          <a:prstGeom prst="line">
            <a:avLst/>
          </a:prstGeom>
          <a:ln w="317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D02985-020A-4FBE-A8DC-7DE2E27F7731}"/>
              </a:ext>
            </a:extLst>
          </p:cNvPr>
          <p:cNvCxnSpPr>
            <a:cxnSpLocks/>
          </p:cNvCxnSpPr>
          <p:nvPr/>
        </p:nvCxnSpPr>
        <p:spPr>
          <a:xfrm flipH="1">
            <a:off x="3203527" y="1259694"/>
            <a:ext cx="3212904" cy="3070426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838FC94-C339-4254-B440-B488C41977D5}"/>
              </a:ext>
            </a:extLst>
          </p:cNvPr>
          <p:cNvSpPr txBox="1"/>
          <p:nvPr/>
        </p:nvSpPr>
        <p:spPr>
          <a:xfrm>
            <a:off x="4208785" y="4396740"/>
            <a:ext cx="3313728" cy="5232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FF0000"/>
                </a:solidFill>
              </a:rPr>
              <a:t>Ju brantare kurva, desto färre korn-</a:t>
            </a:r>
          </a:p>
          <a:p>
            <a:r>
              <a:rPr lang="sv-SE" sz="1400" dirty="0">
                <a:solidFill>
                  <a:srgbClr val="FF0000"/>
                </a:solidFill>
              </a:rPr>
              <a:t>storlekar finns i jorden </a:t>
            </a:r>
            <a:r>
              <a:rPr lang="sv-SE" sz="1400" dirty="0">
                <a:solidFill>
                  <a:srgbClr val="FF0000"/>
                </a:solidFill>
                <a:sym typeface="Wingdings" panose="05000000000000000000" pitchFamily="2" charset="2"/>
              </a:rPr>
              <a:t> ensgraderad</a:t>
            </a:r>
            <a:endParaRPr lang="sv-SE" sz="14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139CE5-E29F-4D18-9131-F0D21CA308C9}"/>
              </a:ext>
            </a:extLst>
          </p:cNvPr>
          <p:cNvSpPr txBox="1"/>
          <p:nvPr/>
        </p:nvSpPr>
        <p:spPr>
          <a:xfrm>
            <a:off x="179953" y="4396740"/>
            <a:ext cx="3373039" cy="52322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0070C0"/>
                </a:solidFill>
              </a:rPr>
              <a:t>Ju flackare kurva, desto fler korn-</a:t>
            </a:r>
          </a:p>
          <a:p>
            <a:r>
              <a:rPr lang="sv-SE" sz="1400" dirty="0">
                <a:solidFill>
                  <a:srgbClr val="0070C0"/>
                </a:solidFill>
              </a:rPr>
              <a:t>storlekar finns i jorden </a:t>
            </a:r>
            <a:r>
              <a:rPr lang="sv-SE" sz="1400" dirty="0">
                <a:solidFill>
                  <a:srgbClr val="0070C0"/>
                </a:solidFill>
                <a:sym typeface="Wingdings" panose="05000000000000000000" pitchFamily="2" charset="2"/>
              </a:rPr>
              <a:t> månggraderad</a:t>
            </a:r>
            <a:endParaRPr lang="sv-SE" sz="1400" dirty="0">
              <a:solidFill>
                <a:srgbClr val="0070C0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7529410" y="4420829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194" y="4521607"/>
            <a:ext cx="1940224" cy="5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2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Kompletterande klassificering / finjordsinnehåll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77" y="1724304"/>
            <a:ext cx="5645199" cy="1584176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Kompletterande klassificering / graderingstal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72795" y="1689118"/>
            <a:ext cx="6480000" cy="2880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dirty="0"/>
              <a:t>C</a:t>
            </a:r>
            <a:r>
              <a:rPr lang="sv-SE" baseline="-25000" dirty="0"/>
              <a:t>u</a:t>
            </a:r>
            <a:r>
              <a:rPr lang="sv-SE" dirty="0"/>
              <a:t> = d</a:t>
            </a:r>
            <a:r>
              <a:rPr lang="sv-SE" baseline="-25000" dirty="0"/>
              <a:t>60</a:t>
            </a:r>
            <a:r>
              <a:rPr lang="sv-SE" dirty="0"/>
              <a:t> / d</a:t>
            </a:r>
            <a:r>
              <a:rPr lang="sv-SE" baseline="-25000" dirty="0"/>
              <a:t>10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C</a:t>
            </a:r>
            <a:r>
              <a:rPr lang="sv-SE" baseline="-25000" dirty="0"/>
              <a:t>u</a:t>
            </a:r>
            <a:r>
              <a:rPr lang="sv-SE" dirty="0"/>
              <a:t> &lt; 6		svårpackad</a:t>
            </a:r>
          </a:p>
          <a:p>
            <a:pPr marL="0" indent="0">
              <a:buNone/>
            </a:pPr>
            <a:r>
              <a:rPr lang="sv-SE" dirty="0" smtClean="0"/>
              <a:t>6 </a:t>
            </a:r>
            <a:r>
              <a:rPr lang="sv-SE" dirty="0"/>
              <a:t>&lt; C</a:t>
            </a:r>
            <a:r>
              <a:rPr lang="sv-SE" baseline="-25000" dirty="0"/>
              <a:t>u</a:t>
            </a:r>
            <a:r>
              <a:rPr lang="sv-SE" dirty="0"/>
              <a:t> &lt; 15	packningsbar</a:t>
            </a:r>
          </a:p>
          <a:p>
            <a:pPr marL="0" indent="0">
              <a:buNone/>
            </a:pPr>
            <a:r>
              <a:rPr lang="sv-SE" dirty="0"/>
              <a:t>C</a:t>
            </a:r>
            <a:r>
              <a:rPr lang="sv-SE" baseline="-25000" dirty="0"/>
              <a:t>u</a:t>
            </a:r>
            <a:r>
              <a:rPr lang="sv-SE" dirty="0"/>
              <a:t> &gt; 15		oftast lättpackad</a:t>
            </a: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112" y="2192065"/>
            <a:ext cx="3533775" cy="1133475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8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U-PPT_SV_16-9">
  <a:themeElements>
    <a:clrScheme name="MAU">
      <a:dk1>
        <a:srgbClr val="000000"/>
      </a:dk1>
      <a:lt1>
        <a:sysClr val="window" lastClr="FFFFFF"/>
      </a:lt1>
      <a:dk2>
        <a:srgbClr val="60646C"/>
      </a:dk2>
      <a:lt2>
        <a:srgbClr val="E2E5E5"/>
      </a:lt2>
      <a:accent1>
        <a:srgbClr val="DA0123"/>
      </a:accent1>
      <a:accent2>
        <a:srgbClr val="342664"/>
      </a:accent2>
      <a:accent3>
        <a:srgbClr val="16A191"/>
      </a:accent3>
      <a:accent4>
        <a:srgbClr val="FEDC09"/>
      </a:accent4>
      <a:accent5>
        <a:srgbClr val="D8D4E7"/>
      </a:accent5>
      <a:accent6>
        <a:srgbClr val="D8EAE9"/>
      </a:accent6>
      <a:hlink>
        <a:srgbClr val="000000"/>
      </a:hlink>
      <a:folHlink>
        <a:srgbClr val="000000"/>
      </a:folHlink>
    </a:clrScheme>
    <a:fontScheme name="MAU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MAU-PPT_SV_16-9</Template>
  <TotalTime>148</TotalTime>
  <Words>210</Words>
  <Application>Microsoft Office PowerPoint</Application>
  <PresentationFormat>Bildspel på skärmen (16:9)</PresentationFormat>
  <Paragraphs>102</Paragraphs>
  <Slides>11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Arial</vt:lpstr>
      <vt:lpstr>Calibri</vt:lpstr>
      <vt:lpstr>Verdana</vt:lpstr>
      <vt:lpstr>Wingdings</vt:lpstr>
      <vt:lpstr>MAU-PPT_SV_16-9</vt:lpstr>
      <vt:lpstr>PowerPoint-presentation</vt:lpstr>
      <vt:lpstr>Geoteknik – Klassificering av jord</vt:lpstr>
      <vt:lpstr>Grunder för klassificering</vt:lpstr>
      <vt:lpstr>Siktförsök</vt:lpstr>
      <vt:lpstr>Kornstorleksfördelningskurva</vt:lpstr>
      <vt:lpstr>Nomogram</vt:lpstr>
      <vt:lpstr>Kornstorleksfördelningskurvor</vt:lpstr>
      <vt:lpstr>Kompletterande klassificering / finjordsinnehåll</vt:lpstr>
      <vt:lpstr>Kompletterande klassificering / graderingstal</vt:lpstr>
      <vt:lpstr>Kompletterande klassificering / organisk halt</vt:lpstr>
      <vt:lpstr>Kompletterande klassificering / materialtyp och tjälfarlighetsklass</vt:lpstr>
    </vt:vector>
  </TitlesOfParts>
  <Company>Ramboll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Lars Johansson</dc:creator>
  <cp:lastModifiedBy>Lars Johansson</cp:lastModifiedBy>
  <cp:revision>21</cp:revision>
  <dcterms:created xsi:type="dcterms:W3CDTF">2018-01-16T03:00:31Z</dcterms:created>
  <dcterms:modified xsi:type="dcterms:W3CDTF">2023-08-25T03:06:34Z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